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333" r:id="rId4"/>
    <p:sldId id="307" r:id="rId5"/>
    <p:sldId id="336" r:id="rId6"/>
    <p:sldId id="323" r:id="rId7"/>
    <p:sldId id="260" r:id="rId8"/>
    <p:sldId id="337" r:id="rId9"/>
    <p:sldId id="338" r:id="rId10"/>
    <p:sldId id="339" r:id="rId11"/>
    <p:sldId id="334" r:id="rId12"/>
    <p:sldId id="335" r:id="rId13"/>
    <p:sldId id="281" r:id="rId14"/>
    <p:sldId id="302" r:id="rId15"/>
    <p:sldId id="340" r:id="rId16"/>
    <p:sldId id="305" r:id="rId17"/>
    <p:sldId id="341" r:id="rId18"/>
    <p:sldId id="326" r:id="rId19"/>
    <p:sldId id="327" r:id="rId20"/>
    <p:sldId id="312" r:id="rId21"/>
    <p:sldId id="325" r:id="rId22"/>
    <p:sldId id="322" r:id="rId23"/>
    <p:sldId id="315" r:id="rId24"/>
    <p:sldId id="317" r:id="rId25"/>
    <p:sldId id="319" r:id="rId26"/>
    <p:sldId id="320" r:id="rId27"/>
    <p:sldId id="321" r:id="rId28"/>
    <p:sldId id="329" r:id="rId29"/>
    <p:sldId id="331" r:id="rId30"/>
    <p:sldId id="33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44D8-05DB-A645-A800-F7C3CD1681D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DC04-B1AA-F247-AEFA-2E0B65A0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_QZpebjo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VXYmlkLF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4jIBlTIkSk&amp;ebc=ANyPxKro4GXnnuM_PyXIvFNrOhmpQP8tsuu72AsPQ-djFyf-DyFoAOQEOkQLmZfzYmIwoqgyGynvdmSly3KpQ3fqNbrWNvzSS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-grjIUWKo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@alchemycommunications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UTxSj0wem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sN5AkJ1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MTdKa9eWNF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6193" y="1737824"/>
            <a:ext cx="5481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400" b="1" dirty="0"/>
            </a:br>
            <a:r>
              <a:rPr lang="en-US" sz="4400" b="1" dirty="0"/>
              <a:t> </a:t>
            </a:r>
            <a:br>
              <a:rPr lang="en-US" sz="4400" b="1"/>
            </a:br>
            <a:r>
              <a:rPr lang="en-US" sz="4400" b="1"/>
              <a:t>RMA </a:t>
            </a:r>
            <a:r>
              <a:rPr lang="en-US" sz="4400" b="1" dirty="0"/>
              <a:t>Local Media Preparation</a:t>
            </a:r>
          </a:p>
        </p:txBody>
      </p:sp>
    </p:spTree>
    <p:extLst>
      <p:ext uri="{BB962C8B-B14F-4D97-AF65-F5344CB8AC3E}">
        <p14:creationId xmlns:p14="http://schemas.microsoft.com/office/powerpoint/2010/main" val="321482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5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Don’t Break News Anymore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EF848A-FB97-D64F-8EFE-8387D302D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59555"/>
            <a:ext cx="8099425" cy="4207252"/>
          </a:xfrm>
        </p:spPr>
      </p:pic>
    </p:spTree>
    <p:extLst>
      <p:ext uri="{BB962C8B-B14F-4D97-AF65-F5344CB8AC3E}">
        <p14:creationId xmlns:p14="http://schemas.microsoft.com/office/powerpoint/2010/main" val="49746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in the Time of </a:t>
            </a:r>
            <a:br>
              <a:rPr lang="en-US" dirty="0"/>
            </a:br>
            <a:r>
              <a:rPr lang="en-US" dirty="0"/>
              <a:t>COVID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when you think you have a plan, things change</a:t>
            </a:r>
          </a:p>
          <a:p>
            <a:r>
              <a:rPr lang="en-US" dirty="0"/>
              <a:t>Inputs are seemingly far fetched –but they are real</a:t>
            </a:r>
          </a:p>
          <a:p>
            <a:r>
              <a:rPr lang="en-US" dirty="0"/>
              <a:t>Nimble, flexible, and ‘unprecedented’ are becoming cliché</a:t>
            </a:r>
          </a:p>
          <a:p>
            <a:r>
              <a:rPr lang="en-US" dirty="0"/>
              <a:t>Don’t say unprecedented if you lived through the 80’s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3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in the Time of </a:t>
            </a:r>
            <a:br>
              <a:rPr lang="en-US" dirty="0"/>
            </a:br>
            <a:r>
              <a:rPr lang="en-US" dirty="0"/>
              <a:t>COVID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Updates might need to be hourly, not daily</a:t>
            </a:r>
          </a:p>
          <a:p>
            <a:r>
              <a:rPr lang="en-US" dirty="0"/>
              <a:t>Ongoing, frequent media relations – be available</a:t>
            </a:r>
          </a:p>
          <a:p>
            <a:r>
              <a:rPr lang="en-US" dirty="0"/>
              <a:t>Paid advertising, traditional, and social may be necessary</a:t>
            </a:r>
          </a:p>
          <a:p>
            <a:r>
              <a:rPr lang="en-US" dirty="0"/>
              <a:t>Multilingual translations may be necessary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i="1" dirty="0"/>
              <a:t>COVID 19 eats communications strategies for breakfast, lunch, and dinner. – Brad Ross</a:t>
            </a:r>
          </a:p>
        </p:txBody>
      </p:sp>
    </p:spTree>
    <p:extLst>
      <p:ext uri="{BB962C8B-B14F-4D97-AF65-F5344CB8AC3E}">
        <p14:creationId xmlns:p14="http://schemas.microsoft.com/office/powerpoint/2010/main" val="62493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Avoid (or preplan) props: We’ve all seen that television guest who holds up a piece of paper or newspaper article during a television appearance. It’s usually a bad idea. Few people know how to position an item properly for the camera, so it usually ends up distracting the audience. </a:t>
            </a:r>
          </a:p>
          <a:p>
            <a:r>
              <a:rPr lang="en-US" dirty="0"/>
              <a:t>Speak to producers prior to interview if you want to use a prop</a:t>
            </a:r>
          </a:p>
          <a:p>
            <a:r>
              <a:rPr lang="en-US" dirty="0">
                <a:hlinkClick r:id="rId3"/>
              </a:rPr>
              <a:t>https://www.youtube.com/watch?v=IR_QZpebjo8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1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/>
              <a:t>A key message is the most important thing you want your audience to remember after the interview. </a:t>
            </a:r>
          </a:p>
          <a:p>
            <a:r>
              <a:rPr lang="en-US" dirty="0"/>
              <a:t>It will take time to create a key message that is clearly understood</a:t>
            </a:r>
          </a:p>
          <a:p>
            <a:pPr lvl="1"/>
            <a:r>
              <a:rPr lang="en-US" dirty="0"/>
              <a:t> no jargon</a:t>
            </a:r>
          </a:p>
          <a:p>
            <a:pPr lvl="1"/>
            <a:r>
              <a:rPr lang="en-US" dirty="0"/>
              <a:t>short enough to remember</a:t>
            </a:r>
          </a:p>
          <a:p>
            <a:pPr lvl="1"/>
            <a:r>
              <a:rPr lang="en-US" dirty="0"/>
              <a:t>interesting to the audience</a:t>
            </a:r>
          </a:p>
          <a:p>
            <a:pPr lvl="1"/>
            <a:r>
              <a:rPr lang="en-US" dirty="0"/>
              <a:t>says what you want the audience to do or remember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7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the Message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Regardless of what the interviewer asks you, you need to direct the response back to your key messages.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09-25 at 9.39.01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55" y="3378415"/>
            <a:ext cx="4924334" cy="274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b="1" dirty="0">
                <a:hlinkClick r:id="rId3"/>
              </a:rPr>
              <a:t>Good</a:t>
            </a:r>
          </a:p>
          <a:p>
            <a:pPr marL="0" indent="0">
              <a:buNone/>
            </a:pPr>
            <a:endParaRPr lang="en-US" b="1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https://www.youtube.com/watch?v=zIsN5AkJ1AI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Bad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https://www.youtube.com/watch?v=u4jIBlTIkSk&amp;ebc=ANyPxKro4GXnnuM_PyXIvFNrOhmpQP8tsuu72AsPQ-djFyf-DyFoAOQEOkQLmZfzYmIwoqgyGynvdmSly3KpQ3fqNbrWNvzSSA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6" name="Picture 5" descr="A group of people looking at a person&#10;&#10;Description automatically generated">
            <a:extLst>
              <a:ext uri="{FF2B5EF4-FFF2-40B4-BE49-F238E27FC236}">
                <a16:creationId xmlns:a16="http://schemas.microsoft.com/office/drawing/2014/main" id="{89AB11FB-D0C0-EF49-B1C7-9B730C322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81" y="1281157"/>
            <a:ext cx="6067753" cy="3793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25A23-5A04-E24D-843D-C5CAD559240F}"/>
              </a:ext>
            </a:extLst>
          </p:cNvPr>
          <p:cNvSpPr txBox="1"/>
          <p:nvPr/>
        </p:nvSpPr>
        <p:spPr>
          <a:xfrm>
            <a:off x="7094483" y="1417638"/>
            <a:ext cx="1818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“If in wearing the hijab, as I did, gave them a sense of security to continue to practice their faith, then I’m very pleased I did it,” she said.</a:t>
            </a:r>
            <a:br>
              <a:rPr lang="en-CA" dirty="0"/>
            </a:br>
            <a:r>
              <a:rPr lang="en-CA" dirty="0"/>
              <a:t>Jacinda Ardern, PM New Zealand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8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Communications </a:t>
            </a:r>
            <a:br>
              <a:rPr lang="en-US" dirty="0"/>
            </a:br>
            <a:r>
              <a:rPr lang="en-US" dirty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2016 Cambridge </a:t>
            </a:r>
            <a:r>
              <a:rPr lang="en-US" dirty="0" err="1"/>
              <a:t>Analytica</a:t>
            </a:r>
            <a:r>
              <a:rPr lang="en-US" dirty="0"/>
              <a:t> scandal, fake news epidemic, 42% users drop off</a:t>
            </a:r>
          </a:p>
          <a:p>
            <a:pPr lvl="1"/>
            <a:r>
              <a:rPr lang="en-US" dirty="0"/>
              <a:t>Facebook responds with slowly </a:t>
            </a:r>
          </a:p>
          <a:p>
            <a:pPr lvl="1"/>
            <a:r>
              <a:rPr lang="en-US" dirty="0"/>
              <a:t>Lack transparency</a:t>
            </a:r>
          </a:p>
          <a:p>
            <a:pPr lvl="1"/>
            <a:r>
              <a:rPr lang="en-US" dirty="0"/>
              <a:t>Questionable authenticity </a:t>
            </a:r>
            <a:br>
              <a:rPr lang="en-US" dirty="0"/>
            </a:br>
            <a:br>
              <a:rPr lang="en-US" dirty="0"/>
            </a:br>
            <a:r>
              <a:rPr lang="en-US" sz="1800" i="1" dirty="0"/>
              <a:t>“The reality of running a company with over 10,000 people, is that you are not going to know everything that is going on.”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8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Facebook vs. Nike </a:t>
            </a:r>
            <a:br>
              <a:rPr lang="en-US" dirty="0"/>
            </a:br>
            <a:r>
              <a:rPr lang="en-US" dirty="0"/>
              <a:t>Authenticity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Facebook backs away from taking any responsibility</a:t>
            </a:r>
          </a:p>
          <a:p>
            <a:endParaRPr lang="en-US" dirty="0"/>
          </a:p>
          <a:p>
            <a:r>
              <a:rPr lang="en-US" dirty="0"/>
              <a:t>Nike, in the Colin </a:t>
            </a:r>
            <a:r>
              <a:rPr lang="en-US" dirty="0" err="1"/>
              <a:t>Kaepernick</a:t>
            </a:r>
            <a:r>
              <a:rPr lang="en-US" dirty="0"/>
              <a:t> situation, doubled down on the new spokesperson, engaging with the audience that admired him. </a:t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/-</a:t>
            </a:r>
            <a:r>
              <a:rPr lang="en-US" dirty="0" err="1">
                <a:hlinkClick r:id="rId4"/>
              </a:rPr>
              <a:t>grjIUWKoBA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0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hlinkClick r:id="rId3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Kathryn Kolaczek, CEO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Kathryn@alchemycommunications.ca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403-819-2547</a:t>
            </a:r>
          </a:p>
          <a:p>
            <a:pPr marL="457200" lvl="1" indent="0">
              <a:buNone/>
            </a:pPr>
            <a:r>
              <a:rPr lang="en-US" dirty="0" err="1"/>
              <a:t>www.Alchemycommunications.ca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1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Crisis Communications in Transportation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Lac </a:t>
            </a:r>
            <a:r>
              <a:rPr lang="en-US" dirty="0" err="1"/>
              <a:t>Megantic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7-06-14 at 8.36.40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72" y="2311898"/>
            <a:ext cx="6205553" cy="3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089" y="2072021"/>
            <a:ext cx="83637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The first statement arrived 36 hours after the fire began.</a:t>
            </a:r>
          </a:p>
          <a:p>
            <a:pPr lvl="0"/>
            <a:r>
              <a:rPr lang="en-US" b="1" dirty="0"/>
              <a:t> - poorly translated, no social media </a:t>
            </a:r>
            <a:endParaRPr lang="en-CA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Rail World President doesn’t arrive for 4 days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Prior to visiting the accident site, the Rail World president commented: “I hope that I don’t get shot at. I won’t have a bulletproof vest on.”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Rail World President continues to blame the accident on the train being tampered with, doesn’t wait for investigation to conclude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A number of months after the incident, the Rail World CEO once again goes on to say that he was “also a victim” in this whole incident, while offering an apology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b="1" dirty="0"/>
              <a:t>Local Responses</a:t>
            </a:r>
            <a:endParaRPr lang="en-CA" dirty="0"/>
          </a:p>
          <a:p>
            <a:pPr lvl="0"/>
            <a:r>
              <a:rPr lang="en-US" sz="1200" dirty="0"/>
              <a:t>Due to the lack of reliable statements, much of the story rested squarely in the hands of local police and citizens, sharing a high level of social media about the incident. </a:t>
            </a:r>
            <a:r>
              <a:rPr lang="en-CA" sz="1200" dirty="0"/>
              <a:t> </a:t>
            </a:r>
            <a:r>
              <a:rPr lang="en-US" sz="1200" dirty="0"/>
              <a:t>Research as indicated that there was no attempt by MMA or Rail World to get into immediate contact and coordination with these individuals over social media. </a:t>
            </a:r>
            <a:endParaRPr lang="en-CA" sz="1200" dirty="0"/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Local social media was put to strong use by the government organizations, keeping everyone updated from the area. </a:t>
            </a:r>
            <a:endParaRPr lang="en-CA" sz="1200" dirty="0"/>
          </a:p>
          <a:p>
            <a:r>
              <a:rPr lang="en-US" dirty="0"/>
              <a:t> </a:t>
            </a:r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841ACE-B67D-4460-9625-40307918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Crisis Communications in Transportation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Lac </a:t>
            </a:r>
            <a:r>
              <a:rPr lang="en-US" dirty="0" err="1"/>
              <a:t>Megantic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5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Crisis Communications </a:t>
            </a:r>
            <a:br>
              <a:rPr lang="en-US" dirty="0"/>
            </a:br>
            <a:r>
              <a:rPr lang="en-US" dirty="0"/>
              <a:t>BP Deep Water Horizon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7-06-14 at 8.42.05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0" y="1649116"/>
            <a:ext cx="7798721" cy="43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Rules in a Crisis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b="1" dirty="0"/>
              <a:t>Preparation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Have your messages well rehearsed on note cards</a:t>
            </a:r>
            <a:endParaRPr lang="en-CA" dirty="0"/>
          </a:p>
          <a:p>
            <a:pPr lvl="0"/>
            <a:r>
              <a:rPr lang="en-US" dirty="0"/>
              <a:t>Memorize your messages, key words only </a:t>
            </a:r>
            <a:endParaRPr lang="en-CA" dirty="0"/>
          </a:p>
          <a:p>
            <a:pPr lvl="0"/>
            <a:r>
              <a:rPr lang="en-US" dirty="0"/>
              <a:t>Only state facts, no guessing.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Introductions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dirty="0"/>
              <a:t>Dealing with reporters is not a social gathering, state your name and title, then move to messages</a:t>
            </a:r>
            <a:br>
              <a:rPr lang="en-US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How you Speak</a:t>
            </a:r>
          </a:p>
          <a:p>
            <a:pPr lvl="0"/>
            <a:r>
              <a:rPr lang="en-US" dirty="0"/>
              <a:t>The shorter your sentence, the better it will be. Think sound bite. </a:t>
            </a:r>
            <a:endParaRPr lang="en-CA" dirty="0"/>
          </a:p>
          <a:p>
            <a:pPr lvl="0"/>
            <a:r>
              <a:rPr lang="en-US" dirty="0"/>
              <a:t>Be as clear and concise as possible</a:t>
            </a:r>
            <a:endParaRPr lang="en-CA" dirty="0"/>
          </a:p>
          <a:p>
            <a:pPr lvl="0"/>
            <a:r>
              <a:rPr lang="en-US" dirty="0"/>
              <a:t>Use emotional language only in expressing your concern for people affected by the incident</a:t>
            </a:r>
            <a:endParaRPr lang="en-CA" dirty="0"/>
          </a:p>
          <a:p>
            <a:pPr lvl="0"/>
            <a:r>
              <a:rPr lang="en-US" dirty="0"/>
              <a:t>Imagine your listener has the comprehension of a 12 year old, speak at that level</a:t>
            </a:r>
            <a:endParaRPr lang="en-CA" dirty="0"/>
          </a:p>
          <a:p>
            <a:pPr lvl="0"/>
            <a:r>
              <a:rPr lang="en-US" dirty="0"/>
              <a:t>Start at the beginning, don’t assume everyone knows the context</a:t>
            </a:r>
            <a:endParaRPr lang="en-CA" dirty="0"/>
          </a:p>
          <a:p>
            <a:pPr lvl="0"/>
            <a:r>
              <a:rPr lang="en-US" dirty="0"/>
              <a:t>Don’t lie or mislead – ever</a:t>
            </a:r>
            <a:endParaRPr lang="en-CA" dirty="0"/>
          </a:p>
          <a:p>
            <a:pPr lvl="0"/>
            <a:r>
              <a:rPr lang="en-US" dirty="0"/>
              <a:t>Numbers can give you credibility, but use only a few and keep them rounded for simplicity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49389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Rules in a Crisis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Messaging Structure 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US" dirty="0"/>
              <a:t>When writing statements for media, or answering questions, always follow this structure. 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COMMUNITY, EMPLOYEES AND ENVIRONMENT FIRST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pPr lvl="0"/>
            <a:r>
              <a:rPr lang="en-US" dirty="0"/>
              <a:t>Context </a:t>
            </a:r>
            <a:endParaRPr lang="en-CA" dirty="0"/>
          </a:p>
          <a:p>
            <a:pPr lvl="0"/>
            <a:r>
              <a:rPr lang="en-US" dirty="0"/>
              <a:t>Facts</a:t>
            </a:r>
            <a:endParaRPr lang="en-CA" dirty="0"/>
          </a:p>
          <a:p>
            <a:pPr lvl="0"/>
            <a:r>
              <a:rPr lang="en-US" dirty="0"/>
              <a:t>Future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3297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Responses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Here are some classic responses to awkward questions: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endParaRPr lang="en-CA" dirty="0"/>
          </a:p>
          <a:p>
            <a:pPr lvl="2"/>
            <a:r>
              <a:rPr lang="en-US" dirty="0"/>
              <a:t>That’s a very important question, but what is even more important is….</a:t>
            </a:r>
            <a:endParaRPr lang="en-CA" dirty="0"/>
          </a:p>
          <a:p>
            <a:pPr lvl="2"/>
            <a:r>
              <a:rPr lang="en-US" dirty="0"/>
              <a:t>I’m very glad you asked me that….</a:t>
            </a:r>
            <a:endParaRPr lang="en-CA" dirty="0"/>
          </a:p>
          <a:p>
            <a:pPr lvl="2"/>
            <a:r>
              <a:rPr lang="en-US" dirty="0"/>
              <a:t>Before I answer that question, I think I should say that…</a:t>
            </a:r>
            <a:endParaRPr lang="en-CA" dirty="0"/>
          </a:p>
          <a:p>
            <a:pPr lvl="2"/>
            <a:r>
              <a:rPr lang="en-US" dirty="0"/>
              <a:t>That’s a very good question, and I will answer it in a minute, but before I do….</a:t>
            </a:r>
            <a:endParaRPr lang="en-CA" dirty="0"/>
          </a:p>
          <a:p>
            <a:pPr lvl="2"/>
            <a:r>
              <a:rPr lang="en-US" dirty="0"/>
              <a:t>I think what you meant by that question is….</a:t>
            </a:r>
            <a:endParaRPr lang="en-CA" dirty="0"/>
          </a:p>
          <a:p>
            <a:pPr lvl="2"/>
            <a:r>
              <a:rPr lang="en-US" dirty="0"/>
              <a:t>I don’t have the exact details, but what I can say is….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5935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Responses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Don’t be afraid to contradict or correct: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		</a:t>
            </a:r>
            <a:endParaRPr lang="en-CA" dirty="0"/>
          </a:p>
          <a:p>
            <a:pPr lvl="2"/>
            <a:r>
              <a:rPr lang="en-US" dirty="0"/>
              <a:t>You might say that, but my experience is…</a:t>
            </a:r>
            <a:endParaRPr lang="en-CA" dirty="0"/>
          </a:p>
          <a:p>
            <a:pPr lvl="2"/>
            <a:r>
              <a:rPr lang="en-US" dirty="0"/>
              <a:t>No, that is not true. The truth is…</a:t>
            </a:r>
            <a:endParaRPr lang="en-CA" dirty="0"/>
          </a:p>
          <a:p>
            <a:pPr lvl="2"/>
            <a:r>
              <a:rPr lang="en-US" dirty="0"/>
              <a:t>I think you are wrong. In my view….</a:t>
            </a:r>
            <a:endParaRPr lang="en-CA" dirty="0"/>
          </a:p>
          <a:p>
            <a:pPr lvl="2"/>
            <a:r>
              <a:rPr lang="en-US" dirty="0"/>
              <a:t>Please let me finish….</a:t>
            </a:r>
            <a:endParaRPr lang="en-CA" dirty="0"/>
          </a:p>
          <a:p>
            <a:pPr lvl="2"/>
            <a:r>
              <a:rPr lang="en-US" dirty="0"/>
              <a:t>I don’t believe that is accurate. I don’t have that exact detail, but I can clarify that for you shortly. Would 20 minutes work for you?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243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Responses -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Ending of Press Conference or Journalist Conversation</a:t>
            </a:r>
          </a:p>
          <a:p>
            <a:pPr lvl="0"/>
            <a:r>
              <a:rPr lang="en-US" dirty="0"/>
              <a:t>Thank you, we will not be taking questions at this time.</a:t>
            </a:r>
            <a:endParaRPr lang="en-CA" dirty="0"/>
          </a:p>
          <a:p>
            <a:pPr lvl="0"/>
            <a:r>
              <a:rPr lang="en-US" dirty="0"/>
              <a:t>I will take two more questions (choose journalists strategically) before we move back to the issue at hand. </a:t>
            </a:r>
            <a:endParaRPr lang="en-CA" dirty="0"/>
          </a:p>
          <a:p>
            <a:pPr lvl="0"/>
            <a:r>
              <a:rPr lang="en-US" dirty="0"/>
              <a:t>I have 3 more minutes before I have to move on, what question can I answer for you? 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1222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</a:t>
            </a:r>
            <a:r>
              <a:rPr lang="mr-IN" dirty="0"/>
              <a:t>–</a:t>
            </a:r>
            <a:r>
              <a:rPr lang="en-US" dirty="0"/>
              <a:t> the Errors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Correct town/ municipality name, personal name,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Correct misinformation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Correct facts.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2250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</a:t>
            </a:r>
            <a:r>
              <a:rPr lang="mr-IN" dirty="0"/>
              <a:t>–</a:t>
            </a:r>
            <a:r>
              <a:rPr lang="en-US" dirty="0"/>
              <a:t> Antagonistic Journalist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What makes you a credible speaker?</a:t>
            </a:r>
          </a:p>
          <a:p>
            <a:r>
              <a:rPr lang="en-CA" dirty="0"/>
              <a:t>What makes your organizations philosophy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  <p:pic>
        <p:nvPicPr>
          <p:cNvPr id="4" name="Picture 3" descr="UNADJUSTEDNONRAW_thumb_2f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14" y="3488631"/>
            <a:ext cx="4688064" cy="26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want you to get from today</a:t>
            </a:r>
          </a:p>
          <a:p>
            <a:pPr lvl="1"/>
            <a:r>
              <a:rPr lang="en-US" dirty="0"/>
              <a:t>Basic understanding of the media environment</a:t>
            </a:r>
          </a:p>
          <a:p>
            <a:pPr lvl="1"/>
            <a:r>
              <a:rPr lang="en-US" dirty="0"/>
              <a:t>More comfort with key messaging</a:t>
            </a:r>
          </a:p>
          <a:p>
            <a:pPr lvl="1"/>
            <a:r>
              <a:rPr lang="en-US" dirty="0"/>
              <a:t>Preparation for what a crisis may look like</a:t>
            </a:r>
          </a:p>
          <a:p>
            <a:pPr lvl="1"/>
            <a:r>
              <a:rPr lang="en-US" dirty="0"/>
              <a:t>Review of what not to do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5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Slides are available at </a:t>
            </a:r>
            <a:r>
              <a:rPr lang="en-CA" dirty="0" err="1"/>
              <a:t>kathryn@alchemycommunications.ca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78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3908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Communications at Alchemy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Crisis Communications</a:t>
            </a:r>
          </a:p>
          <a:p>
            <a:pPr lvl="1"/>
            <a:r>
              <a:rPr lang="en-US" dirty="0"/>
              <a:t>National recall, baby food</a:t>
            </a:r>
          </a:p>
          <a:p>
            <a:pPr lvl="1"/>
            <a:r>
              <a:rPr lang="en-US" dirty="0"/>
              <a:t>Public Anger over Waste Water Treatment Project</a:t>
            </a:r>
          </a:p>
          <a:p>
            <a:pPr lvl="1"/>
            <a:r>
              <a:rPr lang="en-US" dirty="0"/>
              <a:t>Accusations of mismanagement of government funds from public to a large non profit</a:t>
            </a:r>
          </a:p>
          <a:p>
            <a:pPr lvl="1"/>
            <a:r>
              <a:rPr lang="en-US" dirty="0"/>
              <a:t>On site murder of client </a:t>
            </a:r>
          </a:p>
        </p:txBody>
      </p:sp>
    </p:spTree>
    <p:extLst>
      <p:ext uri="{BB962C8B-B14F-4D97-AF65-F5344CB8AC3E}">
        <p14:creationId xmlns:p14="http://schemas.microsoft.com/office/powerpoint/2010/main" val="110769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15-30-60-90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Nothingness has the potential to be filled with anything.</a:t>
            </a:r>
          </a:p>
          <a:p>
            <a:pPr marL="0" indent="0" algn="r">
              <a:buNone/>
            </a:pPr>
            <a:r>
              <a:rPr lang="en-US" dirty="0"/>
              <a:t>Jean Paul Sartre</a:t>
            </a:r>
          </a:p>
        </p:txBody>
      </p:sp>
    </p:spTree>
    <p:extLst>
      <p:ext uri="{BB962C8B-B14F-4D97-AF65-F5344CB8AC3E}">
        <p14:creationId xmlns:p14="http://schemas.microsoft.com/office/powerpoint/2010/main" val="44448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Media </a:t>
            </a:r>
          </a:p>
        </p:txBody>
      </p:sp>
      <p:pic>
        <p:nvPicPr>
          <p:cNvPr id="4" name="Content Placeholder 3" descr="Depositphotos_10584778_l-201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159085" y="1600201"/>
            <a:ext cx="6975161" cy="3836070"/>
          </a:xfrm>
        </p:spPr>
      </p:pic>
    </p:spTree>
    <p:extLst>
      <p:ext uri="{BB962C8B-B14F-4D97-AF65-F5344CB8AC3E}">
        <p14:creationId xmlns:p14="http://schemas.microsoft.com/office/powerpoint/2010/main" val="24548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Heroes Vs. Villains</a:t>
            </a:r>
            <a:br>
              <a:rPr lang="en-US" dirty="0"/>
            </a:br>
            <a:r>
              <a:rPr lang="en-US" dirty="0"/>
              <a:t>Standard Crisis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How to be declared a villain in a crisis:</a:t>
            </a:r>
          </a:p>
          <a:p>
            <a:r>
              <a:rPr lang="en-US" sz="1800" dirty="0"/>
              <a:t>Say Nothing</a:t>
            </a:r>
          </a:p>
          <a:p>
            <a:r>
              <a:rPr lang="en-US" sz="1800" dirty="0"/>
              <a:t>Don’t take your time in making statements</a:t>
            </a:r>
          </a:p>
          <a:p>
            <a:r>
              <a:rPr lang="en-US" sz="1800" dirty="0"/>
              <a:t>Don’t correct mistruths</a:t>
            </a:r>
          </a:p>
          <a:p>
            <a:r>
              <a:rPr lang="en-US" sz="1800" dirty="0"/>
              <a:t>Get your senior team to hide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3ED26-8502-104A-913A-86F5CB04D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Heroes</a:t>
            </a:r>
          </a:p>
          <a:p>
            <a:pPr lvl="1"/>
            <a:r>
              <a:rPr lang="en-US" sz="1800" dirty="0"/>
              <a:t>Speak quickly, honestly and with integrity</a:t>
            </a:r>
          </a:p>
          <a:p>
            <a:pPr lvl="1"/>
            <a:r>
              <a:rPr lang="en-US" sz="1800" dirty="0"/>
              <a:t>Prepare for crises, take time to understand key messaging</a:t>
            </a:r>
          </a:p>
          <a:p>
            <a:pPr lvl="1"/>
            <a:r>
              <a:rPr lang="en-US" sz="1800" dirty="0"/>
              <a:t>Correct misinformation</a:t>
            </a:r>
          </a:p>
          <a:p>
            <a:pPr lvl="1"/>
            <a:r>
              <a:rPr lang="en-US" sz="1800" dirty="0"/>
              <a:t>Senior team stays front and </a:t>
            </a:r>
            <a:r>
              <a:rPr lang="en-US" sz="1800" dirty="0" err="1"/>
              <a:t>centre</a:t>
            </a:r>
            <a:r>
              <a:rPr lang="en-US" sz="1800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5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" y="2228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Don’t Break News Anymore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repeat what has happened on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34687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5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Don’t Break News Anymore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B02E20-2B2A-BC4F-8C56-BF37233AC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995" y="1669996"/>
            <a:ext cx="4144362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AACA1-86F8-AE4C-89F8-44B26F3FFC8C}"/>
              </a:ext>
            </a:extLst>
          </p:cNvPr>
          <p:cNvSpPr txBox="1"/>
          <p:nvPr/>
        </p:nvSpPr>
        <p:spPr>
          <a:xfrm>
            <a:off x="5308978" y="3352083"/>
            <a:ext cx="3111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Asiana Flight 214, July 6, 2003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Crash happens at 11:27am</a:t>
            </a:r>
          </a:p>
          <a:p>
            <a:endParaRPr lang="en-US" dirty="0"/>
          </a:p>
          <a:p>
            <a:r>
              <a:rPr lang="en-US" dirty="0"/>
              <a:t>First tweet from eye witness at 11:28am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Asiana first tweets at 12:39pm</a:t>
            </a:r>
          </a:p>
        </p:txBody>
      </p:sp>
    </p:spTree>
    <p:extLst>
      <p:ext uri="{BB962C8B-B14F-4D97-AF65-F5344CB8AC3E}">
        <p14:creationId xmlns:p14="http://schemas.microsoft.com/office/powerpoint/2010/main" val="159096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1354</Words>
  <Application>Microsoft Macintosh PowerPoint</Application>
  <PresentationFormat>On-screen Show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Expectations</vt:lpstr>
      <vt:lpstr>Crisis Communications at Alchemy </vt:lpstr>
      <vt:lpstr>Your First Interview</vt:lpstr>
      <vt:lpstr>Current State of Media </vt:lpstr>
      <vt:lpstr>Heroes Vs. Villains Standard Crisis Narrative</vt:lpstr>
      <vt:lpstr>Media Don’t Break News Anymore</vt:lpstr>
      <vt:lpstr>Media Don’t Break News Anymore</vt:lpstr>
      <vt:lpstr>Media Don’t Break News Anymore</vt:lpstr>
      <vt:lpstr>Communications in the Time of  COVID 19</vt:lpstr>
      <vt:lpstr>Communications in the Time of  COVID 19</vt:lpstr>
      <vt:lpstr>Props</vt:lpstr>
      <vt:lpstr>Key Messages </vt:lpstr>
      <vt:lpstr>Control the Message </vt:lpstr>
      <vt:lpstr>Apologies</vt:lpstr>
      <vt:lpstr>Apologies</vt:lpstr>
      <vt:lpstr>Crisis Communications  Facebook</vt:lpstr>
      <vt:lpstr>Facebook vs. Nike  Authenticity</vt:lpstr>
      <vt:lpstr>Crisis Communications in Transportation –  Lac Megantic</vt:lpstr>
      <vt:lpstr>Crisis Communications in Transportation –  Lac Megantic</vt:lpstr>
      <vt:lpstr>Crisis Communications  BP Deep Water Horizon Crisis</vt:lpstr>
      <vt:lpstr>General Rules in a Crisis Situation</vt:lpstr>
      <vt:lpstr>General Rules in a Crisis Situation</vt:lpstr>
      <vt:lpstr>Classic Responses </vt:lpstr>
      <vt:lpstr>Classic Responses </vt:lpstr>
      <vt:lpstr>Classic Responses - Conclusion</vt:lpstr>
      <vt:lpstr>Practice – the Errors </vt:lpstr>
      <vt:lpstr>Practice – Antagonistic Journalist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Kathryn Kolaczek</cp:lastModifiedBy>
  <cp:revision>95</cp:revision>
  <cp:lastPrinted>2017-06-20T18:10:29Z</cp:lastPrinted>
  <dcterms:created xsi:type="dcterms:W3CDTF">2016-01-18T22:33:07Z</dcterms:created>
  <dcterms:modified xsi:type="dcterms:W3CDTF">2020-10-22T15:54:41Z</dcterms:modified>
</cp:coreProperties>
</file>