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76" r:id="rId5"/>
    <p:sldId id="258" r:id="rId6"/>
    <p:sldId id="256" r:id="rId7"/>
    <p:sldId id="292" r:id="rId8"/>
    <p:sldId id="271" r:id="rId9"/>
    <p:sldId id="297" r:id="rId10"/>
    <p:sldId id="257" r:id="rId11"/>
    <p:sldId id="281" r:id="rId12"/>
    <p:sldId id="312" r:id="rId13"/>
    <p:sldId id="318" r:id="rId14"/>
    <p:sldId id="319" r:id="rId15"/>
    <p:sldId id="311" r:id="rId16"/>
    <p:sldId id="302" r:id="rId17"/>
    <p:sldId id="309" r:id="rId18"/>
    <p:sldId id="303" r:id="rId19"/>
    <p:sldId id="304" r:id="rId20"/>
    <p:sldId id="305" r:id="rId21"/>
    <p:sldId id="314" r:id="rId22"/>
    <p:sldId id="317" r:id="rId23"/>
    <p:sldId id="299" r:id="rId24"/>
    <p:sldId id="267"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Clear Sans Regular" panose="020B0604020202020204" charset="0"/>
      <p:regular r:id="rId31"/>
    </p:embeddedFont>
    <p:embeddedFont>
      <p:font typeface="HK Grotesk Bold" panose="020B0604020202020204" charset="0"/>
      <p:regular r:id="rId32"/>
      <p:bold r:id="rId33"/>
    </p:embeddedFont>
    <p:embeddedFont>
      <p:font typeface="HK Grotesk Light" panose="020B0604020202020204" charset="0"/>
      <p:regular r:id="rId34"/>
    </p:embeddedFont>
    <p:embeddedFont>
      <p:font typeface="HK Grotesk Light Bold" panose="020B0604020202020204" charset="0"/>
      <p:regular r:id="rId35"/>
    </p:embeddedFont>
    <p:embeddedFont>
      <p:font typeface="HK Grotesk Medium" panose="020B0604020202020204" charset="0"/>
      <p:regular r:id="rId36"/>
    </p:embeddedFont>
    <p:embeddedFont>
      <p:font typeface="League Spartan" panose="020B0604020202020204" charset="0"/>
      <p:regular r:id="rId37"/>
      <p:bold r:id="rId38"/>
    </p:embeddedFont>
    <p:embeddedFont>
      <p:font typeface="Locator" panose="020B0604020202020204" charset="0"/>
      <p:regular r:id="rId39"/>
    </p:embeddedFont>
    <p:embeddedFont>
      <p:font typeface="Open Sans" panose="020B0604020202020204" charset="0"/>
      <p:regular r:id="rId40"/>
    </p:embeddedFont>
    <p:embeddedFont>
      <p:font typeface="Open Sans Light"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63158" autoAdjust="0"/>
  </p:normalViewPr>
  <p:slideViewPr>
    <p:cSldViewPr>
      <p:cViewPr varScale="1">
        <p:scale>
          <a:sx n="28" d="100"/>
          <a:sy n="28" d="100"/>
        </p:scale>
        <p:origin x="1580" y="36"/>
      </p:cViewPr>
      <p:guideLst>
        <p:guide orient="horz" pos="2160"/>
        <p:guide pos="2880"/>
      </p:guideLst>
    </p:cSldViewPr>
  </p:slideViewPr>
  <p:outlineViewPr>
    <p:cViewPr>
      <p:scale>
        <a:sx n="33" d="100"/>
        <a:sy n="33" d="100"/>
      </p:scale>
      <p:origin x="0" y="0"/>
    </p:cViewPr>
  </p:outlin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7F6B1-6A14-4B21-80CF-F8CE48195466}" type="datetimeFigureOut">
              <a:rPr lang="en-CA" smtClean="0"/>
              <a:t>2020-11-03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916A7-D686-465A-82D3-3F8B97866C30}" type="slidenum">
              <a:rPr lang="en-CA" smtClean="0"/>
              <a:t>‹#›</a:t>
            </a:fld>
            <a:endParaRPr lang="en-CA"/>
          </a:p>
        </p:txBody>
      </p:sp>
    </p:spTree>
    <p:extLst>
      <p:ext uri="{BB962C8B-B14F-4D97-AF65-F5344CB8AC3E}">
        <p14:creationId xmlns:p14="http://schemas.microsoft.com/office/powerpoint/2010/main" val="203253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1</a:t>
            </a:fld>
            <a:endParaRPr lang="en-CA"/>
          </a:p>
        </p:txBody>
      </p:sp>
    </p:spTree>
    <p:extLst>
      <p:ext uri="{BB962C8B-B14F-4D97-AF65-F5344CB8AC3E}">
        <p14:creationId xmlns:p14="http://schemas.microsoft.com/office/powerpoint/2010/main" val="401100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10</a:t>
            </a:fld>
            <a:endParaRPr lang="en-CA"/>
          </a:p>
        </p:txBody>
      </p:sp>
    </p:spTree>
    <p:extLst>
      <p:ext uri="{BB962C8B-B14F-4D97-AF65-F5344CB8AC3E}">
        <p14:creationId xmlns:p14="http://schemas.microsoft.com/office/powerpoint/2010/main" val="200047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11</a:t>
            </a:fld>
            <a:endParaRPr lang="en-CA"/>
          </a:p>
        </p:txBody>
      </p:sp>
    </p:spTree>
    <p:extLst>
      <p:ext uri="{BB962C8B-B14F-4D97-AF65-F5344CB8AC3E}">
        <p14:creationId xmlns:p14="http://schemas.microsoft.com/office/powerpoint/2010/main" val="51728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916A7-D686-465A-82D3-3F8B97866C30}" type="slidenum">
              <a:rPr lang="en-CA" smtClean="0"/>
              <a:t>12</a:t>
            </a:fld>
            <a:endParaRPr lang="en-CA"/>
          </a:p>
        </p:txBody>
      </p:sp>
    </p:spTree>
    <p:extLst>
      <p:ext uri="{BB962C8B-B14F-4D97-AF65-F5344CB8AC3E}">
        <p14:creationId xmlns:p14="http://schemas.microsoft.com/office/powerpoint/2010/main" val="2717893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13</a:t>
            </a:fld>
            <a:endParaRPr lang="en-CA"/>
          </a:p>
        </p:txBody>
      </p:sp>
    </p:spTree>
    <p:extLst>
      <p:ext uri="{BB962C8B-B14F-4D97-AF65-F5344CB8AC3E}">
        <p14:creationId xmlns:p14="http://schemas.microsoft.com/office/powerpoint/2010/main" val="52356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fld id="{6C2916A7-D686-465A-82D3-3F8B97866C30}" type="slidenum">
              <a:rPr lang="en-CA" smtClean="0"/>
              <a:t>14</a:t>
            </a:fld>
            <a:endParaRPr lang="en-CA"/>
          </a:p>
        </p:txBody>
      </p:sp>
    </p:spTree>
    <p:extLst>
      <p:ext uri="{BB962C8B-B14F-4D97-AF65-F5344CB8AC3E}">
        <p14:creationId xmlns:p14="http://schemas.microsoft.com/office/powerpoint/2010/main" val="2219540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eaLnBrk="0" hangingPunct="0">
              <a:buClr>
                <a:schemeClr val="accent1">
                  <a:lumMod val="75000"/>
                </a:schemeClr>
              </a:buClr>
              <a:buFontTx/>
              <a:buNone/>
              <a:defRPr/>
            </a:pPr>
            <a:endParaRPr lang="en-CA" altLang="x-none" sz="1100" dirty="0">
              <a:latin typeface="Arial" panose="020B0604020202020204" pitchFamily="34" charset="0"/>
              <a:ea typeface="MS PGothic"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C2916A7-D686-465A-82D3-3F8B97866C30}" type="slidenum">
              <a:rPr lang="en-CA" smtClean="0"/>
              <a:t>15</a:t>
            </a:fld>
            <a:endParaRPr lang="en-CA"/>
          </a:p>
        </p:txBody>
      </p:sp>
    </p:spTree>
    <p:extLst>
      <p:ext uri="{BB962C8B-B14F-4D97-AF65-F5344CB8AC3E}">
        <p14:creationId xmlns:p14="http://schemas.microsoft.com/office/powerpoint/2010/main" val="199979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178962">
              <a:lnSpc>
                <a:spcPct val="90000"/>
              </a:lnSpc>
              <a:spcBef>
                <a:spcPts val="713"/>
              </a:spcBef>
              <a:buFont typeface="+mj-lt"/>
              <a:buNone/>
            </a:pPr>
            <a:endParaRPr lang="en-US" dirty="0"/>
          </a:p>
        </p:txBody>
      </p:sp>
      <p:sp>
        <p:nvSpPr>
          <p:cNvPr id="4" name="Slide Number Placeholder 3"/>
          <p:cNvSpPr>
            <a:spLocks noGrp="1"/>
          </p:cNvSpPr>
          <p:nvPr>
            <p:ph type="sldNum" sz="quarter" idx="5"/>
          </p:nvPr>
        </p:nvSpPr>
        <p:spPr/>
        <p:txBody>
          <a:bodyPr/>
          <a:lstStyle/>
          <a:p>
            <a:fld id="{6C2916A7-D686-465A-82D3-3F8B97866C30}" type="slidenum">
              <a:rPr lang="en-CA" smtClean="0"/>
              <a:t>16</a:t>
            </a:fld>
            <a:endParaRPr lang="en-CA"/>
          </a:p>
        </p:txBody>
      </p:sp>
    </p:spTree>
    <p:extLst>
      <p:ext uri="{BB962C8B-B14F-4D97-AF65-F5344CB8AC3E}">
        <p14:creationId xmlns:p14="http://schemas.microsoft.com/office/powerpoint/2010/main" val="1967124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 typeface="Arial" charset="0"/>
              <a:buNone/>
            </a:pPr>
            <a:endParaRPr lang="en-US" sz="1100" dirty="0"/>
          </a:p>
        </p:txBody>
      </p:sp>
      <p:sp>
        <p:nvSpPr>
          <p:cNvPr id="4" name="Slide Number Placeholder 3"/>
          <p:cNvSpPr>
            <a:spLocks noGrp="1"/>
          </p:cNvSpPr>
          <p:nvPr>
            <p:ph type="sldNum" sz="quarter" idx="5"/>
          </p:nvPr>
        </p:nvSpPr>
        <p:spPr/>
        <p:txBody>
          <a:bodyPr/>
          <a:lstStyle/>
          <a:p>
            <a:fld id="{6C2916A7-D686-465A-82D3-3F8B97866C30}" type="slidenum">
              <a:rPr lang="en-CA" smtClean="0"/>
              <a:t>17</a:t>
            </a:fld>
            <a:endParaRPr lang="en-CA"/>
          </a:p>
        </p:txBody>
      </p:sp>
    </p:spTree>
    <p:extLst>
      <p:ext uri="{BB962C8B-B14F-4D97-AF65-F5344CB8AC3E}">
        <p14:creationId xmlns:p14="http://schemas.microsoft.com/office/powerpoint/2010/main" val="248509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916A7-D686-465A-82D3-3F8B97866C30}" type="slidenum">
              <a:rPr lang="en-CA" smtClean="0"/>
              <a:t>18</a:t>
            </a:fld>
            <a:endParaRPr lang="en-CA"/>
          </a:p>
        </p:txBody>
      </p:sp>
    </p:spTree>
    <p:extLst>
      <p:ext uri="{BB962C8B-B14F-4D97-AF65-F5344CB8AC3E}">
        <p14:creationId xmlns:p14="http://schemas.microsoft.com/office/powerpoint/2010/main" val="1605913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19</a:t>
            </a:fld>
            <a:endParaRPr lang="en-CA"/>
          </a:p>
        </p:txBody>
      </p:sp>
    </p:spTree>
    <p:extLst>
      <p:ext uri="{BB962C8B-B14F-4D97-AF65-F5344CB8AC3E}">
        <p14:creationId xmlns:p14="http://schemas.microsoft.com/office/powerpoint/2010/main" val="150071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2</a:t>
            </a:fld>
            <a:endParaRPr lang="en-CA"/>
          </a:p>
        </p:txBody>
      </p:sp>
    </p:spTree>
    <p:extLst>
      <p:ext uri="{BB962C8B-B14F-4D97-AF65-F5344CB8AC3E}">
        <p14:creationId xmlns:p14="http://schemas.microsoft.com/office/powerpoint/2010/main" val="1086099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20</a:t>
            </a:fld>
            <a:endParaRPr lang="en-CA"/>
          </a:p>
        </p:txBody>
      </p:sp>
    </p:spTree>
    <p:extLst>
      <p:ext uri="{BB962C8B-B14F-4D97-AF65-F5344CB8AC3E}">
        <p14:creationId xmlns:p14="http://schemas.microsoft.com/office/powerpoint/2010/main" val="2036157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21</a:t>
            </a:fld>
            <a:endParaRPr lang="en-CA"/>
          </a:p>
        </p:txBody>
      </p:sp>
    </p:spTree>
    <p:extLst>
      <p:ext uri="{BB962C8B-B14F-4D97-AF65-F5344CB8AC3E}">
        <p14:creationId xmlns:p14="http://schemas.microsoft.com/office/powerpoint/2010/main" val="83591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3</a:t>
            </a:fld>
            <a:endParaRPr lang="en-CA"/>
          </a:p>
        </p:txBody>
      </p:sp>
    </p:spTree>
    <p:extLst>
      <p:ext uri="{BB962C8B-B14F-4D97-AF65-F5344CB8AC3E}">
        <p14:creationId xmlns:p14="http://schemas.microsoft.com/office/powerpoint/2010/main" val="267164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b="0" dirty="0">
              <a:highlight>
                <a:srgbClr val="FFFF00"/>
              </a:highlight>
            </a:endParaRPr>
          </a:p>
        </p:txBody>
      </p:sp>
      <p:sp>
        <p:nvSpPr>
          <p:cNvPr id="4" name="Slide Number Placeholder 3"/>
          <p:cNvSpPr>
            <a:spLocks noGrp="1"/>
          </p:cNvSpPr>
          <p:nvPr>
            <p:ph type="sldNum" sz="quarter" idx="5"/>
          </p:nvPr>
        </p:nvSpPr>
        <p:spPr/>
        <p:txBody>
          <a:bodyPr/>
          <a:lstStyle/>
          <a:p>
            <a:fld id="{6C2916A7-D686-465A-82D3-3F8B97866C30}" type="slidenum">
              <a:rPr lang="en-CA" smtClean="0"/>
              <a:t>4</a:t>
            </a:fld>
            <a:endParaRPr lang="en-CA"/>
          </a:p>
        </p:txBody>
      </p:sp>
    </p:spTree>
    <p:extLst>
      <p:ext uri="{BB962C8B-B14F-4D97-AF65-F5344CB8AC3E}">
        <p14:creationId xmlns:p14="http://schemas.microsoft.com/office/powerpoint/2010/main" val="94453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5</a:t>
            </a:fld>
            <a:endParaRPr lang="en-CA"/>
          </a:p>
        </p:txBody>
      </p:sp>
    </p:spTree>
    <p:extLst>
      <p:ext uri="{BB962C8B-B14F-4D97-AF65-F5344CB8AC3E}">
        <p14:creationId xmlns:p14="http://schemas.microsoft.com/office/powerpoint/2010/main" val="193213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916A7-D686-465A-82D3-3F8B97866C30}" type="slidenum">
              <a:rPr lang="en-CA" smtClean="0"/>
              <a:t>6</a:t>
            </a:fld>
            <a:endParaRPr lang="en-CA"/>
          </a:p>
        </p:txBody>
      </p:sp>
    </p:spTree>
    <p:extLst>
      <p:ext uri="{BB962C8B-B14F-4D97-AF65-F5344CB8AC3E}">
        <p14:creationId xmlns:p14="http://schemas.microsoft.com/office/powerpoint/2010/main" val="295015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7</a:t>
            </a:fld>
            <a:endParaRPr lang="en-CA"/>
          </a:p>
        </p:txBody>
      </p:sp>
    </p:spTree>
    <p:extLst>
      <p:ext uri="{BB962C8B-B14F-4D97-AF65-F5344CB8AC3E}">
        <p14:creationId xmlns:p14="http://schemas.microsoft.com/office/powerpoint/2010/main" val="4276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2916A7-D686-465A-82D3-3F8B97866C30}" type="slidenum">
              <a:rPr lang="en-CA" smtClean="0"/>
              <a:t>8</a:t>
            </a:fld>
            <a:endParaRPr lang="en-CA"/>
          </a:p>
        </p:txBody>
      </p:sp>
    </p:spTree>
    <p:extLst>
      <p:ext uri="{BB962C8B-B14F-4D97-AF65-F5344CB8AC3E}">
        <p14:creationId xmlns:p14="http://schemas.microsoft.com/office/powerpoint/2010/main" val="288450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916A7-D686-465A-82D3-3F8B97866C30}" type="slidenum">
              <a:rPr lang="en-CA" smtClean="0"/>
              <a:t>9</a:t>
            </a:fld>
            <a:endParaRPr lang="en-CA"/>
          </a:p>
        </p:txBody>
      </p:sp>
    </p:spTree>
    <p:extLst>
      <p:ext uri="{BB962C8B-B14F-4D97-AF65-F5344CB8AC3E}">
        <p14:creationId xmlns:p14="http://schemas.microsoft.com/office/powerpoint/2010/main" val="366432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mailto:ysumamo@globalpublic.com" TargetMode="External"/><Relationship Id="rId4" Type="http://schemas.openxmlformats.org/officeDocument/2006/relationships/image" Target="../media/image12.png"/><Relationship Id="rId9" Type="http://schemas.openxmlformats.org/officeDocument/2006/relationships/hyperlink" Target="mailto:emacdonald@globalpublic.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802761"/>
            <a:ext cx="18288000" cy="1511999"/>
          </a:xfrm>
          <a:prstGeom prst="rect">
            <a:avLst/>
          </a:prstGeom>
          <a:solidFill>
            <a:srgbClr val="2A86BB"/>
          </a:solidFill>
        </p:spPr>
      </p:sp>
      <p:grpSp>
        <p:nvGrpSpPr>
          <p:cNvPr id="3" name="Group 3"/>
          <p:cNvGrpSpPr/>
          <p:nvPr/>
        </p:nvGrpSpPr>
        <p:grpSpPr>
          <a:xfrm rot="-5400000">
            <a:off x="15302393" y="7302418"/>
            <a:ext cx="3060955" cy="2963729"/>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5"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6" name="TextBox 6"/>
          <p:cNvSpPr txBox="1"/>
          <p:nvPr/>
        </p:nvSpPr>
        <p:spPr>
          <a:xfrm>
            <a:off x="1399241" y="3968257"/>
            <a:ext cx="8866209" cy="910377"/>
          </a:xfrm>
          <a:prstGeom prst="rect">
            <a:avLst/>
          </a:prstGeom>
        </p:spPr>
        <p:txBody>
          <a:bodyPr lIns="0" tIns="0" rIns="0" bIns="0" rtlCol="0" anchor="t">
            <a:spAutoFit/>
          </a:bodyPr>
          <a:lstStyle/>
          <a:p>
            <a:pPr>
              <a:lnSpc>
                <a:spcPts val="7350"/>
              </a:lnSpc>
            </a:pPr>
            <a:r>
              <a:rPr lang="en-US" sz="6000" dirty="0">
                <a:latin typeface="Open Sans Light"/>
              </a:rPr>
              <a:t>Government Relations</a:t>
            </a:r>
          </a:p>
        </p:txBody>
      </p:sp>
      <p:pic>
        <p:nvPicPr>
          <p:cNvPr id="7" name="Picture 7"/>
          <p:cNvPicPr>
            <a:picLocks noChangeAspect="1"/>
          </p:cNvPicPr>
          <p:nvPr/>
        </p:nvPicPr>
        <p:blipFill>
          <a:blip r:embed="rId4"/>
          <a:srcRect/>
          <a:stretch>
            <a:fillRect/>
          </a:stretch>
        </p:blipFill>
        <p:spPr>
          <a:xfrm>
            <a:off x="6136208" y="1603762"/>
            <a:ext cx="1232650" cy="821253"/>
          </a:xfrm>
          <a:prstGeom prst="rect">
            <a:avLst/>
          </a:prstGeom>
        </p:spPr>
      </p:pic>
      <p:grpSp>
        <p:nvGrpSpPr>
          <p:cNvPr id="8" name="Group 8"/>
          <p:cNvGrpSpPr>
            <a:grpSpLocks noChangeAspect="1"/>
          </p:cNvGrpSpPr>
          <p:nvPr/>
        </p:nvGrpSpPr>
        <p:grpSpPr>
          <a:xfrm>
            <a:off x="9681213" y="869334"/>
            <a:ext cx="7617286" cy="7617255"/>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cstate="screen">
                <a:extLst>
                  <a:ext uri="{28A0092B-C50C-407E-A947-70E740481C1C}">
                    <a14:useLocalDpi xmlns:a14="http://schemas.microsoft.com/office/drawing/2010/main"/>
                  </a:ext>
                </a:extLst>
              </a:blip>
              <a:stretch>
                <a:fillRect/>
              </a:stretch>
            </a:blipFill>
          </p:spPr>
        </p:sp>
      </p:grpSp>
      <p:pic>
        <p:nvPicPr>
          <p:cNvPr id="10" name="Picture 1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376553">
            <a:off x="10128347" y="3633705"/>
            <a:ext cx="7728946" cy="3063662"/>
          </a:xfrm>
          <a:prstGeom prst="rect">
            <a:avLst/>
          </a:prstGeom>
        </p:spPr>
      </p:pic>
      <p:pic>
        <p:nvPicPr>
          <p:cNvPr id="11" name="Picture 11"/>
          <p:cNvPicPr>
            <a:picLocks noChangeAspect="1"/>
          </p:cNvPicPr>
          <p:nvPr/>
        </p:nvPicPr>
        <p:blipFill>
          <a:blip r:embed="rId7"/>
          <a:srcRect/>
          <a:stretch>
            <a:fillRect/>
          </a:stretch>
        </p:blipFill>
        <p:spPr>
          <a:xfrm>
            <a:off x="1310833" y="7977557"/>
            <a:ext cx="5441700" cy="3060956"/>
          </a:xfrm>
          <a:prstGeom prst="rect">
            <a:avLst/>
          </a:prstGeom>
        </p:spPr>
      </p:pic>
      <p:sp>
        <p:nvSpPr>
          <p:cNvPr id="12" name="TextBox 12"/>
          <p:cNvSpPr txBox="1"/>
          <p:nvPr/>
        </p:nvSpPr>
        <p:spPr>
          <a:xfrm>
            <a:off x="1510815" y="1638695"/>
            <a:ext cx="5111307" cy="1013037"/>
          </a:xfrm>
          <a:prstGeom prst="rect">
            <a:avLst/>
          </a:prstGeom>
        </p:spPr>
        <p:txBody>
          <a:bodyPr lIns="0" tIns="0" rIns="0" bIns="0" rtlCol="0" anchor="t">
            <a:spAutoFit/>
          </a:bodyPr>
          <a:lstStyle/>
          <a:p>
            <a:pPr>
              <a:lnSpc>
                <a:spcPts val="7913"/>
              </a:lnSpc>
            </a:pPr>
            <a:r>
              <a:rPr lang="en-US" sz="6881" dirty="0">
                <a:solidFill>
                  <a:srgbClr val="2A86BB"/>
                </a:solidFill>
                <a:latin typeface="League Spartan"/>
              </a:rPr>
              <a:t>COVID-19</a:t>
            </a:r>
          </a:p>
        </p:txBody>
      </p:sp>
      <p:sp>
        <p:nvSpPr>
          <p:cNvPr id="13" name="Rectangle 12">
            <a:extLst>
              <a:ext uri="{FF2B5EF4-FFF2-40B4-BE49-F238E27FC236}">
                <a16:creationId xmlns:a16="http://schemas.microsoft.com/office/drawing/2014/main" id="{F59E1010-65BA-4E76-B79B-4CF73D59FB25}"/>
              </a:ext>
            </a:extLst>
          </p:cNvPr>
          <p:cNvSpPr/>
          <p:nvPr/>
        </p:nvSpPr>
        <p:spPr>
          <a:xfrm>
            <a:off x="1399241" y="4897731"/>
            <a:ext cx="7372531" cy="1990288"/>
          </a:xfrm>
          <a:prstGeom prst="rect">
            <a:avLst/>
          </a:prstGeom>
        </p:spPr>
        <p:txBody>
          <a:bodyPr wrap="none">
            <a:spAutoFit/>
          </a:bodyPr>
          <a:lstStyle/>
          <a:p>
            <a:pPr>
              <a:lnSpc>
                <a:spcPts val="7350"/>
              </a:lnSpc>
            </a:pPr>
            <a:r>
              <a:rPr lang="en-US" sz="6000" b="1" dirty="0">
                <a:latin typeface="League Spartan" panose="020B0604020202020204" charset="0"/>
                <a:ea typeface="Open Sans" panose="020B0604020202020204" charset="0"/>
                <a:cs typeface="Open Sans" panose="020B0604020202020204" charset="0"/>
              </a:rPr>
              <a:t>THE BUSINESS OF </a:t>
            </a:r>
          </a:p>
          <a:p>
            <a:pPr>
              <a:lnSpc>
                <a:spcPts val="7350"/>
              </a:lnSpc>
            </a:pPr>
            <a:r>
              <a:rPr lang="en-US" sz="6000" b="1" dirty="0">
                <a:latin typeface="League Spartan" panose="020B0604020202020204" charset="0"/>
                <a:ea typeface="Open Sans" panose="020B0604020202020204" charset="0"/>
                <a:cs typeface="Open Sans" panose="020B0604020202020204" charset="0"/>
              </a:rPr>
              <a:t>ADVOCATING</a:t>
            </a:r>
          </a:p>
        </p:txBody>
      </p:sp>
      <p:sp>
        <p:nvSpPr>
          <p:cNvPr id="14" name="TextBox 12">
            <a:extLst>
              <a:ext uri="{FF2B5EF4-FFF2-40B4-BE49-F238E27FC236}">
                <a16:creationId xmlns:a16="http://schemas.microsoft.com/office/drawing/2014/main" id="{FCC0E1D0-D6D5-4509-B7CE-176221EDAB01}"/>
              </a:ext>
            </a:extLst>
          </p:cNvPr>
          <p:cNvSpPr txBox="1"/>
          <p:nvPr/>
        </p:nvSpPr>
        <p:spPr>
          <a:xfrm>
            <a:off x="1573280" y="2135293"/>
            <a:ext cx="5089318" cy="882934"/>
          </a:xfrm>
          <a:prstGeom prst="rect">
            <a:avLst/>
          </a:prstGeom>
        </p:spPr>
        <p:txBody>
          <a:bodyPr wrap="square" lIns="0" tIns="0" rIns="0" bIns="0" rtlCol="0" anchor="t">
            <a:spAutoFit/>
          </a:bodyPr>
          <a:lstStyle/>
          <a:p>
            <a:pPr>
              <a:lnSpc>
                <a:spcPts val="7913"/>
              </a:lnSpc>
            </a:pPr>
            <a:r>
              <a:rPr lang="en-US" sz="3200" dirty="0">
                <a:solidFill>
                  <a:srgbClr val="2A86BB"/>
                </a:solidFill>
                <a:latin typeface="League Spartan"/>
              </a:rPr>
              <a:t>ECONOMIC RECOVERY</a:t>
            </a:r>
          </a:p>
        </p:txBody>
      </p:sp>
      <p:pic>
        <p:nvPicPr>
          <p:cNvPr id="16" name="Picture 15">
            <a:extLst>
              <a:ext uri="{FF2B5EF4-FFF2-40B4-BE49-F238E27FC236}">
                <a16:creationId xmlns:a16="http://schemas.microsoft.com/office/drawing/2014/main" id="{EE378B5D-5418-4953-9711-1F8B556746D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24"/>
          <a:stretch/>
        </p:blipFill>
        <p:spPr>
          <a:xfrm>
            <a:off x="869927" y="7140657"/>
            <a:ext cx="9297500" cy="13459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377851" y="0"/>
            <a:ext cx="7910149" cy="8802761"/>
          </a:xfrm>
          <a:prstGeom prst="rect">
            <a:avLst/>
          </a:prstGeom>
        </p:spPr>
      </p:pic>
      <p:sp>
        <p:nvSpPr>
          <p:cNvPr id="3" name="AutoShape 3"/>
          <p:cNvSpPr/>
          <p:nvPr/>
        </p:nvSpPr>
        <p:spPr>
          <a:xfrm>
            <a:off x="0" y="8775001"/>
            <a:ext cx="18288000" cy="1511999"/>
          </a:xfrm>
          <a:prstGeom prst="rect">
            <a:avLst/>
          </a:prstGeom>
          <a:solidFill>
            <a:srgbClr val="2A86BB"/>
          </a:solidFill>
        </p:spPr>
      </p:sp>
      <p:grpSp>
        <p:nvGrpSpPr>
          <p:cNvPr id="4" name="Group 4"/>
          <p:cNvGrpSpPr/>
          <p:nvPr/>
        </p:nvGrpSpPr>
        <p:grpSpPr>
          <a:xfrm rot="-5400000">
            <a:off x="15321896" y="7320896"/>
            <a:ext cx="2968478" cy="2963729"/>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13" name="TextBox 4">
            <a:extLst>
              <a:ext uri="{FF2B5EF4-FFF2-40B4-BE49-F238E27FC236}">
                <a16:creationId xmlns:a16="http://schemas.microsoft.com/office/drawing/2014/main" id="{D5B54033-A3D7-4C81-B3DE-394D624E389A}"/>
              </a:ext>
            </a:extLst>
          </p:cNvPr>
          <p:cNvSpPr txBox="1"/>
          <p:nvPr/>
        </p:nvSpPr>
        <p:spPr>
          <a:xfrm>
            <a:off x="851246" y="3388386"/>
            <a:ext cx="9130954" cy="2435667"/>
          </a:xfrm>
          <a:prstGeom prst="rect">
            <a:avLst/>
          </a:prstGeom>
        </p:spPr>
        <p:txBody>
          <a:bodyPr wrap="square" lIns="0" tIns="0" rIns="0" bIns="0" rtlCol="0" anchor="t">
            <a:spAutoFit/>
          </a:bodyPr>
          <a:lstStyle/>
          <a:p>
            <a:pPr marL="395372" lvl="1" indent="-197686">
              <a:lnSpc>
                <a:spcPts val="4909"/>
              </a:lnSpc>
              <a:buFont typeface="Arial"/>
              <a:buChar char="•"/>
            </a:pPr>
            <a:r>
              <a:rPr lang="en-US" sz="2394" dirty="0">
                <a:solidFill>
                  <a:srgbClr val="000000"/>
                </a:solidFill>
                <a:latin typeface="Open Sans"/>
              </a:rPr>
              <a:t>Core group of decision-makers</a:t>
            </a:r>
          </a:p>
          <a:p>
            <a:pPr marL="395372" lvl="1" indent="-197686">
              <a:lnSpc>
                <a:spcPts val="4909"/>
              </a:lnSpc>
              <a:buFont typeface="Arial"/>
              <a:buChar char="•"/>
            </a:pPr>
            <a:endParaRPr lang="en-US" sz="2394" dirty="0">
              <a:solidFill>
                <a:srgbClr val="000000"/>
              </a:solidFill>
              <a:latin typeface="Open Sans"/>
            </a:endParaRPr>
          </a:p>
          <a:p>
            <a:pPr marL="395372" lvl="1" indent="-197686">
              <a:lnSpc>
                <a:spcPts val="4909"/>
              </a:lnSpc>
              <a:buFont typeface="Arial"/>
              <a:buChar char="•"/>
            </a:pPr>
            <a:r>
              <a:rPr lang="en-US" sz="2394" dirty="0">
                <a:solidFill>
                  <a:srgbClr val="000000"/>
                </a:solidFill>
                <a:latin typeface="Open Sans"/>
              </a:rPr>
              <a:t> A clear signal in a busy chamber</a:t>
            </a:r>
          </a:p>
          <a:p>
            <a:pPr marL="197686" lvl="1">
              <a:lnSpc>
                <a:spcPts val="4909"/>
              </a:lnSpc>
            </a:pPr>
            <a:endParaRPr lang="en-US" sz="2394" dirty="0">
              <a:solidFill>
                <a:srgbClr val="000000"/>
              </a:solidFill>
              <a:latin typeface="Open Sans"/>
            </a:endParaRPr>
          </a:p>
        </p:txBody>
      </p:sp>
      <p:sp>
        <p:nvSpPr>
          <p:cNvPr id="14" name="TextBox 6">
            <a:extLst>
              <a:ext uri="{FF2B5EF4-FFF2-40B4-BE49-F238E27FC236}">
                <a16:creationId xmlns:a16="http://schemas.microsoft.com/office/drawing/2014/main" id="{DD965B05-0B04-4AD9-922A-EF2E7EDC1D01}"/>
              </a:ext>
            </a:extLst>
          </p:cNvPr>
          <p:cNvSpPr txBox="1"/>
          <p:nvPr/>
        </p:nvSpPr>
        <p:spPr>
          <a:xfrm>
            <a:off x="1028700" y="749208"/>
            <a:ext cx="8115300" cy="2462213"/>
          </a:xfrm>
          <a:prstGeom prst="rect">
            <a:avLst/>
          </a:prstGeom>
        </p:spPr>
        <p:txBody>
          <a:bodyPr lIns="0" tIns="0" rIns="0" bIns="0" rtlCol="0" anchor="t">
            <a:spAutoFit/>
          </a:bodyPr>
          <a:lstStyle/>
          <a:p>
            <a:pPr>
              <a:lnSpc>
                <a:spcPts val="9600"/>
              </a:lnSpc>
            </a:pPr>
            <a:r>
              <a:rPr lang="en-US" sz="8000" dirty="0">
                <a:solidFill>
                  <a:srgbClr val="2A86BB"/>
                </a:solidFill>
                <a:latin typeface="HK Grotesk Bold"/>
              </a:rPr>
              <a:t>Alignment with government</a:t>
            </a:r>
          </a:p>
        </p:txBody>
      </p:sp>
    </p:spTree>
    <p:extLst>
      <p:ext uri="{BB962C8B-B14F-4D97-AF65-F5344CB8AC3E}">
        <p14:creationId xmlns:p14="http://schemas.microsoft.com/office/powerpoint/2010/main" val="234124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377851" y="0"/>
            <a:ext cx="7910149" cy="8802761"/>
          </a:xfrm>
          <a:prstGeom prst="rect">
            <a:avLst/>
          </a:prstGeom>
        </p:spPr>
      </p:pic>
      <p:sp>
        <p:nvSpPr>
          <p:cNvPr id="3" name="AutoShape 3"/>
          <p:cNvSpPr/>
          <p:nvPr/>
        </p:nvSpPr>
        <p:spPr>
          <a:xfrm>
            <a:off x="0" y="8775001"/>
            <a:ext cx="18288000" cy="1511999"/>
          </a:xfrm>
          <a:prstGeom prst="rect">
            <a:avLst/>
          </a:prstGeom>
          <a:solidFill>
            <a:srgbClr val="2A86BB"/>
          </a:solidFill>
        </p:spPr>
      </p:sp>
      <p:grpSp>
        <p:nvGrpSpPr>
          <p:cNvPr id="4" name="Group 4"/>
          <p:cNvGrpSpPr/>
          <p:nvPr/>
        </p:nvGrpSpPr>
        <p:grpSpPr>
          <a:xfrm rot="-5400000">
            <a:off x="15321896" y="7320896"/>
            <a:ext cx="2968478" cy="2963729"/>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13" name="TextBox 4">
            <a:extLst>
              <a:ext uri="{FF2B5EF4-FFF2-40B4-BE49-F238E27FC236}">
                <a16:creationId xmlns:a16="http://schemas.microsoft.com/office/drawing/2014/main" id="{D5B54033-A3D7-4C81-B3DE-394D624E389A}"/>
              </a:ext>
            </a:extLst>
          </p:cNvPr>
          <p:cNvSpPr txBox="1"/>
          <p:nvPr/>
        </p:nvSpPr>
        <p:spPr>
          <a:xfrm>
            <a:off x="851246" y="3388386"/>
            <a:ext cx="9130954" cy="2435667"/>
          </a:xfrm>
          <a:prstGeom prst="rect">
            <a:avLst/>
          </a:prstGeom>
        </p:spPr>
        <p:txBody>
          <a:bodyPr wrap="square" lIns="0" tIns="0" rIns="0" bIns="0" rtlCol="0" anchor="t">
            <a:spAutoFit/>
          </a:bodyPr>
          <a:lstStyle/>
          <a:p>
            <a:pPr marL="197686" lvl="1">
              <a:lnSpc>
                <a:spcPts val="4909"/>
              </a:lnSpc>
            </a:pPr>
            <a:endParaRPr lang="en-US" sz="2394" dirty="0">
              <a:solidFill>
                <a:srgbClr val="000000"/>
              </a:solidFill>
              <a:latin typeface="Open Sans"/>
            </a:endParaRPr>
          </a:p>
          <a:p>
            <a:pPr marL="395372" lvl="1" indent="-197686">
              <a:lnSpc>
                <a:spcPts val="4909"/>
              </a:lnSpc>
              <a:buFont typeface="Arial"/>
              <a:buChar char="•"/>
            </a:pPr>
            <a:r>
              <a:rPr lang="en-US" sz="2394" dirty="0">
                <a:solidFill>
                  <a:srgbClr val="000000"/>
                </a:solidFill>
                <a:latin typeface="Open Sans"/>
              </a:rPr>
              <a:t>Municipalities as an extension of the province</a:t>
            </a:r>
          </a:p>
          <a:p>
            <a:pPr marL="395372" lvl="1" indent="-197686">
              <a:lnSpc>
                <a:spcPts val="4909"/>
              </a:lnSpc>
              <a:buFont typeface="Arial"/>
              <a:buChar char="•"/>
            </a:pPr>
            <a:endParaRPr lang="en-US" sz="2394" dirty="0">
              <a:solidFill>
                <a:srgbClr val="000000"/>
              </a:solidFill>
              <a:latin typeface="Open Sans"/>
            </a:endParaRPr>
          </a:p>
          <a:p>
            <a:pPr marL="395372" lvl="1" indent="-197686">
              <a:lnSpc>
                <a:spcPts val="4909"/>
              </a:lnSpc>
              <a:buFont typeface="Arial"/>
              <a:buChar char="•"/>
            </a:pPr>
            <a:r>
              <a:rPr lang="en-US" sz="2394" dirty="0">
                <a:solidFill>
                  <a:srgbClr val="000000"/>
                </a:solidFill>
                <a:latin typeface="Open Sans"/>
              </a:rPr>
              <a:t>Opportunities present </a:t>
            </a:r>
          </a:p>
        </p:txBody>
      </p:sp>
      <p:sp>
        <p:nvSpPr>
          <p:cNvPr id="14" name="TextBox 6">
            <a:extLst>
              <a:ext uri="{FF2B5EF4-FFF2-40B4-BE49-F238E27FC236}">
                <a16:creationId xmlns:a16="http://schemas.microsoft.com/office/drawing/2014/main" id="{DD965B05-0B04-4AD9-922A-EF2E7EDC1D01}"/>
              </a:ext>
            </a:extLst>
          </p:cNvPr>
          <p:cNvSpPr txBox="1"/>
          <p:nvPr/>
        </p:nvSpPr>
        <p:spPr>
          <a:xfrm>
            <a:off x="1028700" y="749208"/>
            <a:ext cx="8115300" cy="2462213"/>
          </a:xfrm>
          <a:prstGeom prst="rect">
            <a:avLst/>
          </a:prstGeom>
        </p:spPr>
        <p:txBody>
          <a:bodyPr lIns="0" tIns="0" rIns="0" bIns="0" rtlCol="0" anchor="t">
            <a:spAutoFit/>
          </a:bodyPr>
          <a:lstStyle/>
          <a:p>
            <a:pPr>
              <a:lnSpc>
                <a:spcPts val="9600"/>
              </a:lnSpc>
            </a:pPr>
            <a:r>
              <a:rPr lang="en-US" sz="8000" dirty="0">
                <a:solidFill>
                  <a:srgbClr val="2A86BB"/>
                </a:solidFill>
                <a:latin typeface="HK Grotesk Bold"/>
              </a:rPr>
              <a:t>Alignment with government</a:t>
            </a:r>
          </a:p>
        </p:txBody>
      </p:sp>
    </p:spTree>
    <p:extLst>
      <p:ext uri="{BB962C8B-B14F-4D97-AF65-F5344CB8AC3E}">
        <p14:creationId xmlns:p14="http://schemas.microsoft.com/office/powerpoint/2010/main" val="241741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95400" y="1419660"/>
            <a:ext cx="9220200" cy="2492734"/>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Effective Engagement 101</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Tree>
    <p:extLst>
      <p:ext uri="{BB962C8B-B14F-4D97-AF65-F5344CB8AC3E}">
        <p14:creationId xmlns:p14="http://schemas.microsoft.com/office/powerpoint/2010/main" val="156408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19200" y="1577821"/>
            <a:ext cx="8600073" cy="2492734"/>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Evolution of</a:t>
            </a:r>
          </a:p>
          <a:p>
            <a:pPr>
              <a:lnSpc>
                <a:spcPts val="9600"/>
              </a:lnSpc>
            </a:pPr>
            <a:r>
              <a:rPr lang="en-US" sz="8800" dirty="0">
                <a:solidFill>
                  <a:srgbClr val="2A86BB"/>
                </a:solidFill>
                <a:latin typeface="HK Grotesk Bold"/>
              </a:rPr>
              <a:t>Engagement</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4" name="TextBox 4"/>
          <p:cNvSpPr txBox="1"/>
          <p:nvPr/>
        </p:nvSpPr>
        <p:spPr>
          <a:xfrm>
            <a:off x="8610600" y="876300"/>
            <a:ext cx="7543800" cy="6232604"/>
          </a:xfrm>
          <a:prstGeom prst="rect">
            <a:avLst/>
          </a:prstGeom>
        </p:spPr>
        <p:txBody>
          <a:bodyPr wrap="square" lIns="0" tIns="0" rIns="0" bIns="0" rtlCol="0" anchor="t">
            <a:spAutoFit/>
          </a:bodyPr>
          <a:lstStyle/>
          <a:p>
            <a:pPr marL="395372" lvl="1" indent="-197686">
              <a:lnSpc>
                <a:spcPts val="4909"/>
              </a:lnSpc>
              <a:buFont typeface="Arial"/>
              <a:buChar char="•"/>
            </a:pPr>
            <a:r>
              <a:rPr lang="en-US" sz="3200" dirty="0">
                <a:solidFill>
                  <a:srgbClr val="000000"/>
                </a:solidFill>
                <a:latin typeface="Open Sans"/>
              </a:rPr>
              <a:t>Vast changes over the past 20 years</a:t>
            </a:r>
          </a:p>
          <a:p>
            <a:pPr marL="852572" lvl="2" indent="-197686">
              <a:lnSpc>
                <a:spcPts val="4909"/>
              </a:lnSpc>
              <a:buFont typeface="Arial"/>
              <a:buChar char="•"/>
            </a:pPr>
            <a:r>
              <a:rPr lang="en-US" sz="3200" dirty="0">
                <a:solidFill>
                  <a:srgbClr val="000000"/>
                </a:solidFill>
                <a:latin typeface="Open Sans"/>
              </a:rPr>
              <a:t>The “who you know days” are long gone</a:t>
            </a:r>
          </a:p>
          <a:p>
            <a:pPr marL="395372" lvl="1" indent="-197686">
              <a:lnSpc>
                <a:spcPts val="4909"/>
              </a:lnSpc>
              <a:buFont typeface="Arial"/>
              <a:buChar char="•"/>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Organizations now look for an integrated strategy</a:t>
            </a:r>
          </a:p>
          <a:p>
            <a:pPr marL="852572" lvl="2" indent="-197686">
              <a:lnSpc>
                <a:spcPts val="4909"/>
              </a:lnSpc>
              <a:buFont typeface="Arial"/>
              <a:buChar char="•"/>
            </a:pPr>
            <a:r>
              <a:rPr lang="en-US" sz="3200" dirty="0">
                <a:solidFill>
                  <a:srgbClr val="000000"/>
                </a:solidFill>
                <a:latin typeface="Open Sans"/>
              </a:rPr>
              <a:t>Reputation management, issues and crisis communication, stakeholder engagement plan</a:t>
            </a:r>
          </a:p>
          <a:p>
            <a:pPr marL="197686" lvl="1">
              <a:lnSpc>
                <a:spcPts val="4909"/>
              </a:lnSpc>
            </a:pPr>
            <a:endParaRPr lang="en-US" sz="3200" dirty="0">
              <a:solidFill>
                <a:srgbClr val="000000"/>
              </a:solidFill>
              <a:latin typeface="Open Sans"/>
            </a:endParaRPr>
          </a:p>
        </p:txBody>
      </p:sp>
    </p:spTree>
    <p:extLst>
      <p:ext uri="{BB962C8B-B14F-4D97-AF65-F5344CB8AC3E}">
        <p14:creationId xmlns:p14="http://schemas.microsoft.com/office/powerpoint/2010/main" val="156046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19200" y="1577821"/>
            <a:ext cx="8600073" cy="2492734"/>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Questions to </a:t>
            </a:r>
          </a:p>
          <a:p>
            <a:pPr>
              <a:lnSpc>
                <a:spcPts val="9600"/>
              </a:lnSpc>
            </a:pPr>
            <a:r>
              <a:rPr lang="en-US" sz="8800" dirty="0">
                <a:solidFill>
                  <a:srgbClr val="2A86BB"/>
                </a:solidFill>
                <a:latin typeface="HK Grotesk Bold"/>
              </a:rPr>
              <a:t>Consider </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4" name="TextBox 4"/>
          <p:cNvSpPr txBox="1"/>
          <p:nvPr/>
        </p:nvSpPr>
        <p:spPr>
          <a:xfrm>
            <a:off x="9144000" y="975028"/>
            <a:ext cx="7543800" cy="6232604"/>
          </a:xfrm>
          <a:prstGeom prst="rect">
            <a:avLst/>
          </a:prstGeom>
        </p:spPr>
        <p:txBody>
          <a:bodyPr wrap="square" lIns="0" tIns="0" rIns="0" bIns="0" rtlCol="0" anchor="t">
            <a:spAutoFit/>
          </a:bodyPr>
          <a:lstStyle/>
          <a:p>
            <a:pPr marL="712036" lvl="1" indent="-514350">
              <a:lnSpc>
                <a:spcPts val="4909"/>
              </a:lnSpc>
              <a:buAutoNum type="arabicPeriod"/>
            </a:pPr>
            <a:r>
              <a:rPr lang="en-US" sz="3200" dirty="0">
                <a:solidFill>
                  <a:srgbClr val="000000"/>
                </a:solidFill>
                <a:latin typeface="Open Sans"/>
              </a:rPr>
              <a:t>Understanding government priorities, where are areas of alignment?</a:t>
            </a:r>
          </a:p>
          <a:p>
            <a:pPr marL="712036" lvl="1" indent="-514350">
              <a:lnSpc>
                <a:spcPts val="4909"/>
              </a:lnSpc>
              <a:buAutoNum type="arabicPeriod"/>
            </a:pPr>
            <a:endParaRPr lang="en-US" sz="3200" dirty="0">
              <a:solidFill>
                <a:srgbClr val="000000"/>
              </a:solidFill>
              <a:latin typeface="Open Sans"/>
            </a:endParaRPr>
          </a:p>
          <a:p>
            <a:pPr marL="712036" lvl="1" indent="-514350">
              <a:lnSpc>
                <a:spcPts val="4909"/>
              </a:lnSpc>
              <a:buFontTx/>
              <a:buAutoNum type="arabicPeriod"/>
            </a:pPr>
            <a:r>
              <a:rPr lang="en-US" sz="3200" dirty="0">
                <a:solidFill>
                  <a:srgbClr val="000000"/>
                </a:solidFill>
                <a:latin typeface="Open Sans"/>
              </a:rPr>
              <a:t>Can funding be spread out over a period of time?</a:t>
            </a:r>
          </a:p>
          <a:p>
            <a:pPr marL="712036" lvl="1" indent="-514350">
              <a:lnSpc>
                <a:spcPts val="4909"/>
              </a:lnSpc>
              <a:buFontTx/>
              <a:buAutoNum type="arabicPeriod"/>
            </a:pPr>
            <a:endParaRPr lang="en-US" sz="3200" dirty="0">
              <a:solidFill>
                <a:srgbClr val="000000"/>
              </a:solidFill>
              <a:latin typeface="Open Sans"/>
            </a:endParaRPr>
          </a:p>
          <a:p>
            <a:pPr marL="712036" lvl="1" indent="-514350">
              <a:lnSpc>
                <a:spcPts val="4909"/>
              </a:lnSpc>
              <a:buAutoNum type="arabicPeriod"/>
            </a:pPr>
            <a:r>
              <a:rPr lang="en-US" sz="3200" dirty="0">
                <a:solidFill>
                  <a:srgbClr val="000000"/>
                </a:solidFill>
                <a:latin typeface="Open Sans"/>
              </a:rPr>
              <a:t>Consider individual or regional approach?</a:t>
            </a:r>
          </a:p>
          <a:p>
            <a:pPr marL="197686" lvl="1">
              <a:lnSpc>
                <a:spcPts val="4909"/>
              </a:lnSpc>
            </a:pPr>
            <a:endParaRPr lang="en-US" sz="3200" dirty="0">
              <a:solidFill>
                <a:srgbClr val="000000"/>
              </a:solidFill>
              <a:latin typeface="Open Sans"/>
            </a:endParaRPr>
          </a:p>
        </p:txBody>
      </p:sp>
    </p:spTree>
    <p:extLst>
      <p:ext uri="{BB962C8B-B14F-4D97-AF65-F5344CB8AC3E}">
        <p14:creationId xmlns:p14="http://schemas.microsoft.com/office/powerpoint/2010/main" val="171402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19200" y="1577821"/>
            <a:ext cx="8600073" cy="4954946"/>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Effective Engagement vs.</a:t>
            </a:r>
          </a:p>
          <a:p>
            <a:pPr>
              <a:lnSpc>
                <a:spcPts val="9600"/>
              </a:lnSpc>
            </a:pPr>
            <a:r>
              <a:rPr lang="en-US" sz="8800" dirty="0">
                <a:solidFill>
                  <a:srgbClr val="2A86BB"/>
                </a:solidFill>
                <a:latin typeface="HK Grotesk Bold"/>
              </a:rPr>
              <a:t>Common </a:t>
            </a:r>
          </a:p>
          <a:p>
            <a:pPr>
              <a:lnSpc>
                <a:spcPts val="9600"/>
              </a:lnSpc>
            </a:pPr>
            <a:r>
              <a:rPr lang="en-US" sz="8800" dirty="0">
                <a:solidFill>
                  <a:srgbClr val="2A86BB"/>
                </a:solidFill>
                <a:latin typeface="HK Grotesk Bold"/>
              </a:rPr>
              <a:t>Pitfalls</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4" name="TextBox 4"/>
          <p:cNvSpPr txBox="1"/>
          <p:nvPr/>
        </p:nvSpPr>
        <p:spPr>
          <a:xfrm>
            <a:off x="9144000" y="975028"/>
            <a:ext cx="7543800" cy="6232604"/>
          </a:xfrm>
          <a:prstGeom prst="rect">
            <a:avLst/>
          </a:prstGeom>
        </p:spPr>
        <p:txBody>
          <a:bodyPr wrap="square" lIns="0" tIns="0" rIns="0" bIns="0" rtlCol="0" anchor="t">
            <a:spAutoFit/>
          </a:bodyPr>
          <a:lstStyle/>
          <a:p>
            <a:pPr marL="197686" lvl="1">
              <a:lnSpc>
                <a:spcPts val="4909"/>
              </a:lnSpc>
            </a:pPr>
            <a:r>
              <a:rPr lang="en-US" sz="3200" dirty="0">
                <a:solidFill>
                  <a:srgbClr val="000000"/>
                </a:solidFill>
                <a:latin typeface="Open Sans"/>
              </a:rPr>
              <a:t>DO:</a:t>
            </a:r>
          </a:p>
          <a:p>
            <a:pPr marL="197686" lvl="1">
              <a:lnSpc>
                <a:spcPts val="4909"/>
              </a:lnSpc>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Build relationships BEFORE you need something</a:t>
            </a:r>
          </a:p>
          <a:p>
            <a:pPr marL="395372" lvl="1" indent="-197686">
              <a:lnSpc>
                <a:spcPts val="4909"/>
              </a:lnSpc>
              <a:buFont typeface="Arial"/>
              <a:buChar char="•"/>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Be part of the policy conversation – share expertise </a:t>
            </a:r>
          </a:p>
          <a:p>
            <a:pPr marL="395372" lvl="1" indent="-197686">
              <a:lnSpc>
                <a:spcPts val="4909"/>
              </a:lnSpc>
              <a:buFont typeface="Arial"/>
              <a:buChar char="•"/>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Build out specific strategies to address specific issues</a:t>
            </a:r>
          </a:p>
        </p:txBody>
      </p:sp>
    </p:spTree>
    <p:extLst>
      <p:ext uri="{BB962C8B-B14F-4D97-AF65-F5344CB8AC3E}">
        <p14:creationId xmlns:p14="http://schemas.microsoft.com/office/powerpoint/2010/main" val="157801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19200" y="1577821"/>
            <a:ext cx="8600073" cy="4954946"/>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Effective Engagement vs.</a:t>
            </a:r>
          </a:p>
          <a:p>
            <a:pPr>
              <a:lnSpc>
                <a:spcPts val="9600"/>
              </a:lnSpc>
            </a:pPr>
            <a:r>
              <a:rPr lang="en-US" sz="8800" dirty="0">
                <a:solidFill>
                  <a:srgbClr val="2A86BB"/>
                </a:solidFill>
                <a:latin typeface="HK Grotesk Bold"/>
              </a:rPr>
              <a:t>Common </a:t>
            </a:r>
          </a:p>
          <a:p>
            <a:pPr>
              <a:lnSpc>
                <a:spcPts val="9600"/>
              </a:lnSpc>
            </a:pPr>
            <a:r>
              <a:rPr lang="en-US" sz="8800" dirty="0">
                <a:solidFill>
                  <a:srgbClr val="2A86BB"/>
                </a:solidFill>
                <a:latin typeface="HK Grotesk Bold"/>
              </a:rPr>
              <a:t>Pitfalls</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4" name="TextBox 4"/>
          <p:cNvSpPr txBox="1"/>
          <p:nvPr/>
        </p:nvSpPr>
        <p:spPr>
          <a:xfrm>
            <a:off x="9144000" y="975028"/>
            <a:ext cx="7543800" cy="5604226"/>
          </a:xfrm>
          <a:prstGeom prst="rect">
            <a:avLst/>
          </a:prstGeom>
        </p:spPr>
        <p:txBody>
          <a:bodyPr wrap="square" lIns="0" tIns="0" rIns="0" bIns="0" rtlCol="0" anchor="t">
            <a:spAutoFit/>
          </a:bodyPr>
          <a:lstStyle/>
          <a:p>
            <a:pPr marL="197686" lvl="1">
              <a:lnSpc>
                <a:spcPts val="4909"/>
              </a:lnSpc>
            </a:pPr>
            <a:r>
              <a:rPr lang="en-US" sz="3200" dirty="0">
                <a:solidFill>
                  <a:srgbClr val="000000"/>
                </a:solidFill>
                <a:latin typeface="Open Sans"/>
              </a:rPr>
              <a:t>DON’T:</a:t>
            </a:r>
          </a:p>
          <a:p>
            <a:pPr marL="197686" lvl="1">
              <a:lnSpc>
                <a:spcPts val="4909"/>
              </a:lnSpc>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Use inconsistent messages with an undefined ask</a:t>
            </a:r>
          </a:p>
          <a:p>
            <a:pPr marL="395372" lvl="1" indent="-197686">
              <a:lnSpc>
                <a:spcPts val="4909"/>
              </a:lnSpc>
              <a:buFont typeface="Arial"/>
              <a:buChar char="•"/>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Misunderstand your audience within the context of your ask</a:t>
            </a:r>
          </a:p>
          <a:p>
            <a:pPr marL="395372" lvl="1" indent="-197686">
              <a:lnSpc>
                <a:spcPts val="4909"/>
              </a:lnSpc>
              <a:buFont typeface="Arial"/>
              <a:buChar char="•"/>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Escalate into an adversary role</a:t>
            </a:r>
          </a:p>
        </p:txBody>
      </p:sp>
    </p:spTree>
    <p:extLst>
      <p:ext uri="{BB962C8B-B14F-4D97-AF65-F5344CB8AC3E}">
        <p14:creationId xmlns:p14="http://schemas.microsoft.com/office/powerpoint/2010/main" val="3820942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19200" y="1577821"/>
            <a:ext cx="8600073" cy="2492734"/>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Engagement</a:t>
            </a:r>
          </a:p>
          <a:p>
            <a:pPr>
              <a:lnSpc>
                <a:spcPts val="9600"/>
              </a:lnSpc>
            </a:pPr>
            <a:r>
              <a:rPr lang="en-US" sz="8800" dirty="0">
                <a:solidFill>
                  <a:srgbClr val="2A86BB"/>
                </a:solidFill>
                <a:latin typeface="HK Grotesk Bold"/>
              </a:rPr>
              <a:t>Escalation</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4" name="TextBox 4"/>
          <p:cNvSpPr txBox="1"/>
          <p:nvPr/>
        </p:nvSpPr>
        <p:spPr>
          <a:xfrm>
            <a:off x="9144000" y="975028"/>
            <a:ext cx="7543800" cy="5604226"/>
          </a:xfrm>
          <a:prstGeom prst="rect">
            <a:avLst/>
          </a:prstGeom>
        </p:spPr>
        <p:txBody>
          <a:bodyPr wrap="square" lIns="0" tIns="0" rIns="0" bIns="0" rtlCol="0" anchor="t">
            <a:spAutoFit/>
          </a:bodyPr>
          <a:lstStyle/>
          <a:p>
            <a:pPr marL="197686" lvl="1">
              <a:lnSpc>
                <a:spcPts val="4909"/>
              </a:lnSpc>
            </a:pPr>
            <a:r>
              <a:rPr lang="en-US" sz="3200" dirty="0">
                <a:solidFill>
                  <a:srgbClr val="000000"/>
                </a:solidFill>
                <a:latin typeface="Open Sans"/>
              </a:rPr>
              <a:t>When it’s time to turn up the volume:</a:t>
            </a:r>
          </a:p>
          <a:p>
            <a:pPr marL="197686" lvl="1">
              <a:lnSpc>
                <a:spcPts val="4909"/>
              </a:lnSpc>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What is the best method to approaching escalation?</a:t>
            </a:r>
          </a:p>
          <a:p>
            <a:pPr marL="395372" lvl="1" indent="-197686">
              <a:lnSpc>
                <a:spcPts val="4909"/>
              </a:lnSpc>
              <a:buFont typeface="Arial"/>
              <a:buChar char="•"/>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What would trigger an escalation response?</a:t>
            </a:r>
          </a:p>
          <a:p>
            <a:pPr marL="395372" lvl="1" indent="-197686">
              <a:lnSpc>
                <a:spcPts val="4909"/>
              </a:lnSpc>
              <a:buFont typeface="Arial"/>
              <a:buChar char="•"/>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How far is too far?</a:t>
            </a:r>
          </a:p>
        </p:txBody>
      </p:sp>
    </p:spTree>
    <p:extLst>
      <p:ext uri="{BB962C8B-B14F-4D97-AF65-F5344CB8AC3E}">
        <p14:creationId xmlns:p14="http://schemas.microsoft.com/office/powerpoint/2010/main" val="1146081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981200" y="2400300"/>
            <a:ext cx="9220200" cy="1261627"/>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Next Steps</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Tree>
    <p:extLst>
      <p:ext uri="{BB962C8B-B14F-4D97-AF65-F5344CB8AC3E}">
        <p14:creationId xmlns:p14="http://schemas.microsoft.com/office/powerpoint/2010/main" val="366059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19200" y="1577821"/>
            <a:ext cx="8600073" cy="1261627"/>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What’s next?</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4" name="TextBox 4"/>
          <p:cNvSpPr txBox="1"/>
          <p:nvPr/>
        </p:nvSpPr>
        <p:spPr>
          <a:xfrm>
            <a:off x="8974660" y="1056734"/>
            <a:ext cx="7543800" cy="5604226"/>
          </a:xfrm>
          <a:prstGeom prst="rect">
            <a:avLst/>
          </a:prstGeom>
        </p:spPr>
        <p:txBody>
          <a:bodyPr wrap="square" lIns="0" tIns="0" rIns="0" bIns="0" rtlCol="0" anchor="t">
            <a:spAutoFit/>
          </a:bodyPr>
          <a:lstStyle/>
          <a:p>
            <a:pPr marL="395372" lvl="1" indent="-197686">
              <a:lnSpc>
                <a:spcPts val="4909"/>
              </a:lnSpc>
              <a:buFont typeface="Arial"/>
              <a:buChar char="•"/>
            </a:pPr>
            <a:r>
              <a:rPr lang="en-US" sz="3200" dirty="0">
                <a:solidFill>
                  <a:srgbClr val="000000"/>
                </a:solidFill>
                <a:latin typeface="Open Sans"/>
              </a:rPr>
              <a:t>Determine aligned priorities, as individual municipalities and an association</a:t>
            </a:r>
          </a:p>
          <a:p>
            <a:pPr marL="197686" lvl="1">
              <a:lnSpc>
                <a:spcPts val="4909"/>
              </a:lnSpc>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Use engagement opportunities ahead</a:t>
            </a:r>
          </a:p>
          <a:p>
            <a:pPr marL="395372" lvl="1" indent="-197686">
              <a:lnSpc>
                <a:spcPts val="4909"/>
              </a:lnSpc>
              <a:buFont typeface="Arial"/>
              <a:buChar char="•"/>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Escalate appropriately, if needed </a:t>
            </a:r>
          </a:p>
          <a:p>
            <a:pPr marL="197686" lvl="1">
              <a:lnSpc>
                <a:spcPts val="4909"/>
              </a:lnSpc>
            </a:pPr>
            <a:endParaRPr lang="en-US" sz="3200" dirty="0">
              <a:solidFill>
                <a:srgbClr val="000000"/>
              </a:solidFill>
              <a:latin typeface="Open Sans"/>
            </a:endParaRPr>
          </a:p>
        </p:txBody>
      </p:sp>
    </p:spTree>
    <p:extLst>
      <p:ext uri="{BB962C8B-B14F-4D97-AF65-F5344CB8AC3E}">
        <p14:creationId xmlns:p14="http://schemas.microsoft.com/office/powerpoint/2010/main" val="396429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3" name="TextBox 3"/>
          <p:cNvSpPr txBox="1"/>
          <p:nvPr/>
        </p:nvSpPr>
        <p:spPr>
          <a:xfrm>
            <a:off x="8030743" y="4935543"/>
            <a:ext cx="9228557" cy="3131627"/>
          </a:xfrm>
          <a:prstGeom prst="rect">
            <a:avLst/>
          </a:prstGeom>
        </p:spPr>
        <p:txBody>
          <a:bodyPr lIns="0" tIns="0" rIns="0" bIns="0" rtlCol="0" anchor="t">
            <a:spAutoFit/>
          </a:bodyPr>
          <a:lstStyle/>
          <a:p>
            <a:pPr algn="r">
              <a:lnSpc>
                <a:spcPts val="3609"/>
              </a:lnSpc>
            </a:pPr>
            <a:r>
              <a:rPr lang="en-US" sz="2577" dirty="0">
                <a:solidFill>
                  <a:srgbClr val="000000"/>
                </a:solidFill>
                <a:latin typeface="Clear Sans Regular"/>
              </a:rPr>
              <a:t>Global Public Affairs is Canada's leading government relations and communications firm. With offices across Canada, we represent the largest corporate sector organizations in the country, touching on all facets of the national economy.</a:t>
            </a:r>
          </a:p>
          <a:p>
            <a:pPr algn="r">
              <a:lnSpc>
                <a:spcPts val="3609"/>
              </a:lnSpc>
              <a:spcBef>
                <a:spcPct val="0"/>
              </a:spcBef>
            </a:pPr>
            <a:r>
              <a:rPr lang="en-US" sz="2577" dirty="0">
                <a:solidFill>
                  <a:srgbClr val="000000"/>
                </a:solidFill>
                <a:latin typeface="Clear Sans Regular"/>
              </a:rPr>
              <a:t>We are a team of experienced consultants who work seamlessly across jurisdictions, guiding organizations through complex public policy challenges.</a:t>
            </a:r>
          </a:p>
        </p:txBody>
      </p:sp>
      <p:grpSp>
        <p:nvGrpSpPr>
          <p:cNvPr id="4" name="Group 4"/>
          <p:cNvGrpSpPr/>
          <p:nvPr/>
        </p:nvGrpSpPr>
        <p:grpSpPr>
          <a:xfrm rot="5400000">
            <a:off x="-7973" y="7973"/>
            <a:ext cx="9966336" cy="995039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sp>
        <p:nvSpPr>
          <p:cNvPr id="6" name="TextBox 6"/>
          <p:cNvSpPr txBox="1"/>
          <p:nvPr/>
        </p:nvSpPr>
        <p:spPr>
          <a:xfrm>
            <a:off x="9144000" y="1019175"/>
            <a:ext cx="8115300" cy="1227274"/>
          </a:xfrm>
          <a:prstGeom prst="rect">
            <a:avLst/>
          </a:prstGeom>
        </p:spPr>
        <p:txBody>
          <a:bodyPr lIns="0" tIns="0" rIns="0" bIns="0" rtlCol="0" anchor="t">
            <a:spAutoFit/>
          </a:bodyPr>
          <a:lstStyle/>
          <a:p>
            <a:pPr algn="r">
              <a:lnSpc>
                <a:spcPts val="9600"/>
              </a:lnSpc>
            </a:pPr>
            <a:r>
              <a:rPr lang="en-US" sz="8000">
                <a:solidFill>
                  <a:srgbClr val="000000"/>
                </a:solidFill>
                <a:latin typeface="HK Grotesk Bold"/>
              </a:rPr>
              <a:t>About us</a:t>
            </a:r>
          </a:p>
        </p:txBody>
      </p:sp>
      <p:sp>
        <p:nvSpPr>
          <p:cNvPr id="7" name="TextBox 7"/>
          <p:cNvSpPr txBox="1"/>
          <p:nvPr/>
        </p:nvSpPr>
        <p:spPr>
          <a:xfrm>
            <a:off x="9057337" y="9276353"/>
            <a:ext cx="8115300" cy="452144"/>
          </a:xfrm>
          <a:prstGeom prst="rect">
            <a:avLst/>
          </a:prstGeom>
        </p:spPr>
        <p:txBody>
          <a:bodyPr lIns="0" tIns="0" rIns="0" bIns="0" rtlCol="0" anchor="t">
            <a:spAutoFit/>
          </a:bodyPr>
          <a:lstStyle/>
          <a:p>
            <a:pPr algn="r">
              <a:lnSpc>
                <a:spcPts val="3639"/>
              </a:lnSpc>
              <a:spcBef>
                <a:spcPct val="0"/>
              </a:spcBef>
            </a:pPr>
            <a:r>
              <a:rPr lang="en-US" sz="2599">
                <a:solidFill>
                  <a:srgbClr val="FFFFFF"/>
                </a:solidFill>
                <a:latin typeface="Open Sans"/>
              </a:rPr>
              <a:t>globalpublicaffairs.ca</a:t>
            </a:r>
          </a:p>
        </p:txBody>
      </p:sp>
      <p:pic>
        <p:nvPicPr>
          <p:cNvPr id="8" name="Picture 8"/>
          <p:cNvPicPr>
            <a:picLocks noChangeAspect="1"/>
          </p:cNvPicPr>
          <p:nvPr/>
        </p:nvPicPr>
        <p:blipFill>
          <a:blip r:embed="rId3"/>
          <a:srcRect/>
          <a:stretch>
            <a:fillRect/>
          </a:stretch>
        </p:blipFill>
        <p:spPr>
          <a:xfrm>
            <a:off x="1028700" y="1028700"/>
            <a:ext cx="3635835" cy="3635835"/>
          </a:xfrm>
          <a:prstGeom prst="rect">
            <a:avLst/>
          </a:prstGeom>
        </p:spPr>
      </p:pic>
      <p:sp>
        <p:nvSpPr>
          <p:cNvPr id="9" name="TextBox 9"/>
          <p:cNvSpPr txBox="1"/>
          <p:nvPr/>
        </p:nvSpPr>
        <p:spPr>
          <a:xfrm>
            <a:off x="11351755" y="4009637"/>
            <a:ext cx="5820882" cy="460665"/>
          </a:xfrm>
          <a:prstGeom prst="rect">
            <a:avLst/>
          </a:prstGeom>
        </p:spPr>
        <p:txBody>
          <a:bodyPr lIns="0" tIns="0" rIns="0" bIns="0" rtlCol="0" anchor="t">
            <a:spAutoFit/>
          </a:bodyPr>
          <a:lstStyle/>
          <a:p>
            <a:pPr algn="ctr">
              <a:lnSpc>
                <a:spcPts val="3322"/>
              </a:lnSpc>
            </a:pPr>
            <a:r>
              <a:rPr lang="en-US" sz="2372" spc="737">
                <a:solidFill>
                  <a:srgbClr val="2E2E2E"/>
                </a:solidFill>
                <a:latin typeface="Locator"/>
              </a:rPr>
              <a:t>FROM INSIGHT TO IMPACT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5204303"/>
          </a:xfrm>
          <a:prstGeom prst="rect">
            <a:avLst/>
          </a:prstGeom>
          <a:solidFill>
            <a:srgbClr val="2A86BB"/>
          </a:solidFill>
        </p:spPr>
        <p:txBody>
          <a:bodyPr/>
          <a:lstStyle/>
          <a:p>
            <a:endParaRPr lang="en-CA" dirty="0"/>
          </a:p>
        </p:txBody>
      </p:sp>
      <p:sp>
        <p:nvSpPr>
          <p:cNvPr id="3" name="TextBox 3"/>
          <p:cNvSpPr txBox="1"/>
          <p:nvPr/>
        </p:nvSpPr>
        <p:spPr>
          <a:xfrm>
            <a:off x="1028700" y="571500"/>
            <a:ext cx="8115300" cy="2461956"/>
          </a:xfrm>
          <a:prstGeom prst="rect">
            <a:avLst/>
          </a:prstGeom>
        </p:spPr>
        <p:txBody>
          <a:bodyPr lIns="0" tIns="0" rIns="0" bIns="0" rtlCol="0" anchor="t">
            <a:spAutoFit/>
          </a:bodyPr>
          <a:lstStyle/>
          <a:p>
            <a:pPr>
              <a:lnSpc>
                <a:spcPts val="9599"/>
              </a:lnSpc>
            </a:pPr>
            <a:r>
              <a:rPr lang="en-US" sz="7999" dirty="0">
                <a:solidFill>
                  <a:srgbClr val="FFFFFF"/>
                </a:solidFill>
                <a:latin typeface="HK Grotesk Bold"/>
              </a:rPr>
              <a:t>Additional Questions</a:t>
            </a:r>
          </a:p>
        </p:txBody>
      </p:sp>
      <p:grpSp>
        <p:nvGrpSpPr>
          <p:cNvPr id="4" name="Group 4"/>
          <p:cNvGrpSpPr/>
          <p:nvPr/>
        </p:nvGrpSpPr>
        <p:grpSpPr>
          <a:xfrm rot="-5400000">
            <a:off x="15321896" y="7320896"/>
            <a:ext cx="2968478" cy="2963729"/>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Tree>
    <p:extLst>
      <p:ext uri="{BB962C8B-B14F-4D97-AF65-F5344CB8AC3E}">
        <p14:creationId xmlns:p14="http://schemas.microsoft.com/office/powerpoint/2010/main" val="3607619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250" y="20283"/>
            <a:ext cx="18288000" cy="5204303"/>
          </a:xfrm>
          <a:prstGeom prst="rect">
            <a:avLst/>
          </a:prstGeom>
          <a:solidFill>
            <a:srgbClr val="2A86BB"/>
          </a:solidFill>
        </p:spPr>
        <p:txBody>
          <a:bodyPr/>
          <a:lstStyle/>
          <a:p>
            <a:endParaRPr lang="en-CA" dirty="0"/>
          </a:p>
        </p:txBody>
      </p:sp>
      <p:sp>
        <p:nvSpPr>
          <p:cNvPr id="3" name="TextBox 3"/>
          <p:cNvSpPr txBox="1"/>
          <p:nvPr/>
        </p:nvSpPr>
        <p:spPr>
          <a:xfrm>
            <a:off x="1028700" y="571500"/>
            <a:ext cx="8115300" cy="1209226"/>
          </a:xfrm>
          <a:prstGeom prst="rect">
            <a:avLst/>
          </a:prstGeom>
        </p:spPr>
        <p:txBody>
          <a:bodyPr lIns="0" tIns="0" rIns="0" bIns="0" rtlCol="0" anchor="t">
            <a:spAutoFit/>
          </a:bodyPr>
          <a:lstStyle/>
          <a:p>
            <a:pPr>
              <a:lnSpc>
                <a:spcPts val="9599"/>
              </a:lnSpc>
            </a:pPr>
            <a:r>
              <a:rPr lang="en-US" sz="7999" dirty="0">
                <a:solidFill>
                  <a:srgbClr val="FFFFFF"/>
                </a:solidFill>
                <a:latin typeface="HK Grotesk Bold"/>
              </a:rPr>
              <a:t>Stay connected</a:t>
            </a:r>
          </a:p>
        </p:txBody>
      </p:sp>
      <p:grpSp>
        <p:nvGrpSpPr>
          <p:cNvPr id="4" name="Group 4"/>
          <p:cNvGrpSpPr/>
          <p:nvPr/>
        </p:nvGrpSpPr>
        <p:grpSpPr>
          <a:xfrm rot="-5400000">
            <a:off x="15321896" y="7320896"/>
            <a:ext cx="2968478" cy="2963729"/>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grpSp>
        <p:nvGrpSpPr>
          <p:cNvPr id="7" name="Group 7"/>
          <p:cNvGrpSpPr/>
          <p:nvPr/>
        </p:nvGrpSpPr>
        <p:grpSpPr>
          <a:xfrm>
            <a:off x="9158250" y="7432861"/>
            <a:ext cx="3568175" cy="1491333"/>
            <a:chOff x="0" y="0"/>
            <a:chExt cx="4757566" cy="1988445"/>
          </a:xfrm>
        </p:grpSpPr>
        <p:sp>
          <p:nvSpPr>
            <p:cNvPr id="8" name="TextBox 8"/>
            <p:cNvSpPr txBox="1"/>
            <p:nvPr/>
          </p:nvSpPr>
          <p:spPr>
            <a:xfrm>
              <a:off x="0" y="799652"/>
              <a:ext cx="4757566" cy="1188792"/>
            </a:xfrm>
            <a:prstGeom prst="rect">
              <a:avLst/>
            </a:prstGeom>
          </p:spPr>
          <p:txBody>
            <a:bodyPr lIns="0" tIns="0" rIns="0" bIns="0" rtlCol="0" anchor="t">
              <a:spAutoFit/>
            </a:bodyPr>
            <a:lstStyle/>
            <a:p>
              <a:pPr algn="ctr">
                <a:lnSpc>
                  <a:spcPts val="3653"/>
                </a:lnSpc>
              </a:pPr>
              <a:r>
                <a:rPr lang="en-US" sz="2609">
                  <a:solidFill>
                    <a:srgbClr val="1B1B1B"/>
                  </a:solidFill>
                  <a:latin typeface="HK Grotesk Light"/>
                </a:rPr>
                <a:t>www.linkedin.com/company/global-public-affairs</a:t>
              </a:r>
            </a:p>
          </p:txBody>
        </p:sp>
        <p:sp>
          <p:nvSpPr>
            <p:cNvPr id="9" name="TextBox 9"/>
            <p:cNvSpPr txBox="1"/>
            <p:nvPr/>
          </p:nvSpPr>
          <p:spPr>
            <a:xfrm>
              <a:off x="0" y="-66675"/>
              <a:ext cx="4757566" cy="643210"/>
            </a:xfrm>
            <a:prstGeom prst="rect">
              <a:avLst/>
            </a:prstGeom>
          </p:spPr>
          <p:txBody>
            <a:bodyPr lIns="0" tIns="0" rIns="0" bIns="0" rtlCol="0" anchor="t">
              <a:spAutoFit/>
            </a:bodyPr>
            <a:lstStyle/>
            <a:p>
              <a:pPr algn="ctr">
                <a:lnSpc>
                  <a:spcPts val="4038"/>
                </a:lnSpc>
              </a:pPr>
              <a:r>
                <a:rPr lang="en-US" sz="2884">
                  <a:solidFill>
                    <a:srgbClr val="1B1B1B"/>
                  </a:solidFill>
                  <a:latin typeface="HK Grotesk Medium"/>
                </a:rPr>
                <a:t>LINKEDIN</a:t>
              </a:r>
            </a:p>
          </p:txBody>
        </p:sp>
      </p:grpSp>
      <p:pic>
        <p:nvPicPr>
          <p:cNvPr id="10" name="Picture 10"/>
          <p:cNvPicPr>
            <a:picLocks noChangeAspect="1"/>
          </p:cNvPicPr>
          <p:nvPr/>
        </p:nvPicPr>
        <p:blipFill>
          <a:blip r:embed="rId4"/>
          <a:srcRect/>
          <a:stretch>
            <a:fillRect/>
          </a:stretch>
        </p:blipFill>
        <p:spPr>
          <a:xfrm>
            <a:off x="1905000" y="6043608"/>
            <a:ext cx="1274913" cy="1274913"/>
          </a:xfrm>
          <a:prstGeom prst="rect">
            <a:avLst/>
          </a:prstGeom>
        </p:spPr>
      </p:pic>
      <p:pic>
        <p:nvPicPr>
          <p:cNvPr id="11" name="Picture 11"/>
          <p:cNvPicPr>
            <a:picLocks noChangeAspect="1"/>
          </p:cNvPicPr>
          <p:nvPr/>
        </p:nvPicPr>
        <p:blipFill>
          <a:blip r:embed="rId5"/>
          <a:srcRect/>
          <a:stretch>
            <a:fillRect/>
          </a:stretch>
        </p:blipFill>
        <p:spPr>
          <a:xfrm>
            <a:off x="6123331" y="6043608"/>
            <a:ext cx="1238131" cy="1238131"/>
          </a:xfrm>
          <a:prstGeom prst="rect">
            <a:avLst/>
          </a:prstGeom>
        </p:spPr>
      </p:pic>
      <p:pic>
        <p:nvPicPr>
          <p:cNvPr id="12" name="Picture 12"/>
          <p:cNvPicPr>
            <a:picLocks noChangeAspect="1"/>
          </p:cNvPicPr>
          <p:nvPr/>
        </p:nvPicPr>
        <p:blipFill>
          <a:blip r:embed="rId6"/>
          <a:srcRect/>
          <a:stretch>
            <a:fillRect/>
          </a:stretch>
        </p:blipFill>
        <p:spPr>
          <a:xfrm>
            <a:off x="10391602" y="6180268"/>
            <a:ext cx="1101471" cy="1101471"/>
          </a:xfrm>
          <a:prstGeom prst="rect">
            <a:avLst/>
          </a:prstGeom>
        </p:spPr>
      </p:pic>
      <p:grpSp>
        <p:nvGrpSpPr>
          <p:cNvPr id="13" name="Group 13"/>
          <p:cNvGrpSpPr/>
          <p:nvPr/>
        </p:nvGrpSpPr>
        <p:grpSpPr>
          <a:xfrm>
            <a:off x="758369" y="7432861"/>
            <a:ext cx="3568175" cy="1033822"/>
            <a:chOff x="0" y="0"/>
            <a:chExt cx="4757566" cy="1378429"/>
          </a:xfrm>
        </p:grpSpPr>
        <p:sp>
          <p:nvSpPr>
            <p:cNvPr id="14" name="TextBox 14"/>
            <p:cNvSpPr txBox="1"/>
            <p:nvPr/>
          </p:nvSpPr>
          <p:spPr>
            <a:xfrm>
              <a:off x="0" y="799652"/>
              <a:ext cx="4757566" cy="578777"/>
            </a:xfrm>
            <a:prstGeom prst="rect">
              <a:avLst/>
            </a:prstGeom>
          </p:spPr>
          <p:txBody>
            <a:bodyPr lIns="0" tIns="0" rIns="0" bIns="0" rtlCol="0" anchor="t">
              <a:spAutoFit/>
            </a:bodyPr>
            <a:lstStyle/>
            <a:p>
              <a:pPr algn="ctr">
                <a:lnSpc>
                  <a:spcPts val="3653"/>
                </a:lnSpc>
              </a:pPr>
              <a:r>
                <a:rPr lang="en-US" sz="2609">
                  <a:solidFill>
                    <a:srgbClr val="1B1B1B"/>
                  </a:solidFill>
                  <a:latin typeface="HK Grotesk Light Bold"/>
                </a:rPr>
                <a:t>globalpublicaffairs.ca</a:t>
              </a:r>
            </a:p>
          </p:txBody>
        </p:sp>
        <p:sp>
          <p:nvSpPr>
            <p:cNvPr id="15" name="TextBox 15"/>
            <p:cNvSpPr txBox="1"/>
            <p:nvPr/>
          </p:nvSpPr>
          <p:spPr>
            <a:xfrm>
              <a:off x="0" y="-66675"/>
              <a:ext cx="4757566" cy="643210"/>
            </a:xfrm>
            <a:prstGeom prst="rect">
              <a:avLst/>
            </a:prstGeom>
          </p:spPr>
          <p:txBody>
            <a:bodyPr lIns="0" tIns="0" rIns="0" bIns="0" rtlCol="0" anchor="t">
              <a:spAutoFit/>
            </a:bodyPr>
            <a:lstStyle/>
            <a:p>
              <a:pPr algn="ctr">
                <a:lnSpc>
                  <a:spcPts val="4038"/>
                </a:lnSpc>
              </a:pPr>
              <a:r>
                <a:rPr lang="en-US" sz="2884">
                  <a:solidFill>
                    <a:srgbClr val="1B1B1B"/>
                  </a:solidFill>
                  <a:latin typeface="HK Grotesk Medium"/>
                </a:rPr>
                <a:t>WEB</a:t>
              </a:r>
            </a:p>
          </p:txBody>
        </p:sp>
      </p:grpSp>
      <p:grpSp>
        <p:nvGrpSpPr>
          <p:cNvPr id="16" name="Group 16"/>
          <p:cNvGrpSpPr/>
          <p:nvPr/>
        </p:nvGrpSpPr>
        <p:grpSpPr>
          <a:xfrm>
            <a:off x="4958310" y="7432861"/>
            <a:ext cx="3568175" cy="1033822"/>
            <a:chOff x="0" y="0"/>
            <a:chExt cx="4757566" cy="1378429"/>
          </a:xfrm>
        </p:grpSpPr>
        <p:sp>
          <p:nvSpPr>
            <p:cNvPr id="17" name="TextBox 17"/>
            <p:cNvSpPr txBox="1"/>
            <p:nvPr/>
          </p:nvSpPr>
          <p:spPr>
            <a:xfrm>
              <a:off x="0" y="799652"/>
              <a:ext cx="4757566" cy="578777"/>
            </a:xfrm>
            <a:prstGeom prst="rect">
              <a:avLst/>
            </a:prstGeom>
          </p:spPr>
          <p:txBody>
            <a:bodyPr lIns="0" tIns="0" rIns="0" bIns="0" rtlCol="0" anchor="t">
              <a:spAutoFit/>
            </a:bodyPr>
            <a:lstStyle/>
            <a:p>
              <a:pPr algn="ctr">
                <a:lnSpc>
                  <a:spcPts val="3653"/>
                </a:lnSpc>
              </a:pPr>
              <a:r>
                <a:rPr lang="en-US" sz="2609">
                  <a:solidFill>
                    <a:srgbClr val="1B1B1B"/>
                  </a:solidFill>
                  <a:latin typeface="HK Grotesk Light Bold"/>
                </a:rPr>
                <a:t>@gpainsights</a:t>
              </a:r>
            </a:p>
          </p:txBody>
        </p:sp>
        <p:sp>
          <p:nvSpPr>
            <p:cNvPr id="18" name="TextBox 18"/>
            <p:cNvSpPr txBox="1"/>
            <p:nvPr/>
          </p:nvSpPr>
          <p:spPr>
            <a:xfrm>
              <a:off x="0" y="-66675"/>
              <a:ext cx="4757566" cy="643210"/>
            </a:xfrm>
            <a:prstGeom prst="rect">
              <a:avLst/>
            </a:prstGeom>
          </p:spPr>
          <p:txBody>
            <a:bodyPr lIns="0" tIns="0" rIns="0" bIns="0" rtlCol="0" anchor="t">
              <a:spAutoFit/>
            </a:bodyPr>
            <a:lstStyle/>
            <a:p>
              <a:pPr algn="ctr">
                <a:lnSpc>
                  <a:spcPts val="4038"/>
                </a:lnSpc>
              </a:pPr>
              <a:r>
                <a:rPr lang="en-US" sz="2884">
                  <a:solidFill>
                    <a:srgbClr val="1B1B1B"/>
                  </a:solidFill>
                  <a:latin typeface="HK Grotesk Medium"/>
                </a:rPr>
                <a:t>TWITTER</a:t>
              </a:r>
            </a:p>
          </p:txBody>
        </p:sp>
      </p:grpSp>
      <p:pic>
        <p:nvPicPr>
          <p:cNvPr id="19" name="Picture 11" descr="Open envelope">
            <a:extLst>
              <a:ext uri="{FF2B5EF4-FFF2-40B4-BE49-F238E27FC236}">
                <a16:creationId xmlns:a16="http://schemas.microsoft.com/office/drawing/2014/main" id="{7E8EEBC8-3BB3-4AEC-A359-84F6D8C7EDA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296936" y="6043608"/>
            <a:ext cx="1238131" cy="1238131"/>
          </a:xfrm>
          <a:prstGeom prst="rect">
            <a:avLst/>
          </a:prstGeom>
        </p:spPr>
      </p:pic>
      <p:grpSp>
        <p:nvGrpSpPr>
          <p:cNvPr id="20" name="Group 16">
            <a:extLst>
              <a:ext uri="{FF2B5EF4-FFF2-40B4-BE49-F238E27FC236}">
                <a16:creationId xmlns:a16="http://schemas.microsoft.com/office/drawing/2014/main" id="{F39670A0-DCC0-4923-A030-FC818DD42B1A}"/>
              </a:ext>
            </a:extLst>
          </p:cNvPr>
          <p:cNvGrpSpPr/>
          <p:nvPr/>
        </p:nvGrpSpPr>
        <p:grpSpPr>
          <a:xfrm>
            <a:off x="13131915" y="7382855"/>
            <a:ext cx="3568175" cy="1580384"/>
            <a:chOff x="0" y="-66675"/>
            <a:chExt cx="4757566" cy="2107179"/>
          </a:xfrm>
        </p:grpSpPr>
        <p:sp>
          <p:nvSpPr>
            <p:cNvPr id="21" name="TextBox 17">
              <a:extLst>
                <a:ext uri="{FF2B5EF4-FFF2-40B4-BE49-F238E27FC236}">
                  <a16:creationId xmlns:a16="http://schemas.microsoft.com/office/drawing/2014/main" id="{0FB56FA6-FC53-445C-9EFF-6BDDA8F19FC2}"/>
                </a:ext>
              </a:extLst>
            </p:cNvPr>
            <p:cNvSpPr txBox="1"/>
            <p:nvPr/>
          </p:nvSpPr>
          <p:spPr>
            <a:xfrm>
              <a:off x="0" y="799652"/>
              <a:ext cx="4757566" cy="1240852"/>
            </a:xfrm>
            <a:prstGeom prst="rect">
              <a:avLst/>
            </a:prstGeom>
          </p:spPr>
          <p:txBody>
            <a:bodyPr lIns="0" tIns="0" rIns="0" bIns="0" rtlCol="0" anchor="t">
              <a:spAutoFit/>
            </a:bodyPr>
            <a:lstStyle/>
            <a:p>
              <a:pPr algn="ctr">
                <a:lnSpc>
                  <a:spcPts val="3653"/>
                </a:lnSpc>
              </a:pPr>
              <a:r>
                <a:rPr lang="en-US" sz="2609" dirty="0" err="1">
                  <a:solidFill>
                    <a:srgbClr val="1B1B1B"/>
                  </a:solidFill>
                  <a:latin typeface="HK Grotesk Light Bold"/>
                </a:rPr>
                <a:t>edmonton</a:t>
              </a:r>
              <a:endParaRPr lang="en-US" sz="2609" dirty="0">
                <a:solidFill>
                  <a:srgbClr val="1B1B1B"/>
                </a:solidFill>
                <a:latin typeface="HK Grotesk Light Bold"/>
              </a:endParaRPr>
            </a:p>
            <a:p>
              <a:pPr algn="ctr">
                <a:lnSpc>
                  <a:spcPts val="3653"/>
                </a:lnSpc>
              </a:pPr>
              <a:r>
                <a:rPr lang="en-US" sz="2609" dirty="0">
                  <a:solidFill>
                    <a:srgbClr val="1B1B1B"/>
                  </a:solidFill>
                  <a:latin typeface="HK Grotesk Light Bold"/>
                </a:rPr>
                <a:t>@globalpublic.com</a:t>
              </a:r>
            </a:p>
          </p:txBody>
        </p:sp>
        <p:sp>
          <p:nvSpPr>
            <p:cNvPr id="22" name="TextBox 18">
              <a:extLst>
                <a:ext uri="{FF2B5EF4-FFF2-40B4-BE49-F238E27FC236}">
                  <a16:creationId xmlns:a16="http://schemas.microsoft.com/office/drawing/2014/main" id="{B71D4882-AD8E-4235-9D22-FDD2DB1F0383}"/>
                </a:ext>
              </a:extLst>
            </p:cNvPr>
            <p:cNvSpPr txBox="1"/>
            <p:nvPr/>
          </p:nvSpPr>
          <p:spPr>
            <a:xfrm>
              <a:off x="0" y="-66675"/>
              <a:ext cx="4757566" cy="660780"/>
            </a:xfrm>
            <a:prstGeom prst="rect">
              <a:avLst/>
            </a:prstGeom>
          </p:spPr>
          <p:txBody>
            <a:bodyPr lIns="0" tIns="0" rIns="0" bIns="0" rtlCol="0" anchor="t">
              <a:spAutoFit/>
            </a:bodyPr>
            <a:lstStyle/>
            <a:p>
              <a:pPr algn="ctr">
                <a:lnSpc>
                  <a:spcPts val="4038"/>
                </a:lnSpc>
              </a:pPr>
              <a:r>
                <a:rPr lang="en-US" sz="2884" dirty="0">
                  <a:solidFill>
                    <a:srgbClr val="1B1B1B"/>
                  </a:solidFill>
                  <a:latin typeface="HK Grotesk Medium"/>
                </a:rPr>
                <a:t>IMPACT REPORT</a:t>
              </a:r>
            </a:p>
          </p:txBody>
        </p:sp>
      </p:grpSp>
      <p:sp>
        <p:nvSpPr>
          <p:cNvPr id="25" name="TextBox 4">
            <a:extLst>
              <a:ext uri="{FF2B5EF4-FFF2-40B4-BE49-F238E27FC236}">
                <a16:creationId xmlns:a16="http://schemas.microsoft.com/office/drawing/2014/main" id="{AF27CBE3-5936-4FC2-9D79-352807B1217D}"/>
              </a:ext>
            </a:extLst>
          </p:cNvPr>
          <p:cNvSpPr txBox="1"/>
          <p:nvPr/>
        </p:nvSpPr>
        <p:spPr>
          <a:xfrm>
            <a:off x="1028700" y="1706498"/>
            <a:ext cx="10734704" cy="1529008"/>
          </a:xfrm>
          <a:prstGeom prst="rect">
            <a:avLst/>
          </a:prstGeom>
        </p:spPr>
        <p:txBody>
          <a:bodyPr wrap="square" lIns="0" tIns="0" rIns="0" bIns="0" rtlCol="0" anchor="t">
            <a:spAutoFit/>
          </a:bodyPr>
          <a:lstStyle/>
          <a:p>
            <a:pPr marL="246605" lvl="1">
              <a:lnSpc>
                <a:spcPts val="6392"/>
              </a:lnSpc>
            </a:pPr>
            <a:r>
              <a:rPr lang="en-US" sz="2800" dirty="0">
                <a:solidFill>
                  <a:srgbClr val="000000"/>
                </a:solidFill>
                <a:latin typeface="Open Sans"/>
              </a:rPr>
              <a:t>Jordan Pinkster: jpinkster</a:t>
            </a:r>
            <a:r>
              <a:rPr lang="en-US" sz="2800" dirty="0">
                <a:solidFill>
                  <a:srgbClr val="000000"/>
                </a:solidFill>
                <a:latin typeface="Open Sans"/>
                <a:hlinkClick r:id="rId9">
                  <a:extLst>
                    <a:ext uri="{A12FA001-AC4F-418D-AE19-62706E023703}">
                      <ahyp:hlinkClr xmlns:ahyp="http://schemas.microsoft.com/office/drawing/2018/hyperlinkcolor" val="tx"/>
                    </a:ext>
                  </a:extLst>
                </a:hlinkClick>
              </a:rPr>
              <a:t>@globalpublic.com</a:t>
            </a:r>
            <a:r>
              <a:rPr lang="en-US" sz="2800" dirty="0">
                <a:solidFill>
                  <a:srgbClr val="000000"/>
                </a:solidFill>
                <a:latin typeface="Open Sans"/>
              </a:rPr>
              <a:t>  </a:t>
            </a:r>
          </a:p>
          <a:p>
            <a:pPr marL="246605" lvl="1">
              <a:lnSpc>
                <a:spcPts val="6392"/>
              </a:lnSpc>
            </a:pPr>
            <a:r>
              <a:rPr lang="en-US" sz="2800" dirty="0">
                <a:solidFill>
                  <a:srgbClr val="000000"/>
                </a:solidFill>
                <a:latin typeface="Open Sans"/>
              </a:rPr>
              <a:t>Yonathan Sumamo: </a:t>
            </a:r>
            <a:r>
              <a:rPr lang="en-US" sz="2800" dirty="0">
                <a:solidFill>
                  <a:srgbClr val="000000"/>
                </a:solidFill>
                <a:latin typeface="Open Sans"/>
                <a:hlinkClick r:id="rId10">
                  <a:extLst>
                    <a:ext uri="{A12FA001-AC4F-418D-AE19-62706E023703}">
                      <ahyp:hlinkClr xmlns:ahyp="http://schemas.microsoft.com/office/drawing/2018/hyperlinkcolor" val="tx"/>
                    </a:ext>
                  </a:extLst>
                </a:hlinkClick>
              </a:rPr>
              <a:t>ysumamo@globalpublic.com</a:t>
            </a:r>
            <a:endParaRPr lang="en-US" sz="2800" dirty="0">
              <a:solidFill>
                <a:srgbClr val="000000"/>
              </a:solidFill>
              <a:latin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a:extLst>
              <a:ext uri="{FF2B5EF4-FFF2-40B4-BE49-F238E27FC236}">
                <a16:creationId xmlns:a16="http://schemas.microsoft.com/office/drawing/2014/main" id="{07BD8897-8EDE-4C12-A27B-9760720A9A27}"/>
              </a:ext>
            </a:extLst>
          </p:cNvPr>
          <p:cNvSpPr/>
          <p:nvPr/>
        </p:nvSpPr>
        <p:spPr>
          <a:xfrm>
            <a:off x="0" y="0"/>
            <a:ext cx="18288000" cy="5728540"/>
          </a:xfrm>
          <a:prstGeom prst="rect">
            <a:avLst/>
          </a:prstGeom>
          <a:solidFill>
            <a:srgbClr val="2A86BB"/>
          </a:solidFill>
        </p:spPr>
      </p:sp>
      <p:sp>
        <p:nvSpPr>
          <p:cNvPr id="4" name="TextBox 4"/>
          <p:cNvSpPr txBox="1"/>
          <p:nvPr/>
        </p:nvSpPr>
        <p:spPr>
          <a:xfrm>
            <a:off x="1028700" y="1028700"/>
            <a:ext cx="6422466" cy="1209226"/>
          </a:xfrm>
          <a:prstGeom prst="rect">
            <a:avLst/>
          </a:prstGeom>
        </p:spPr>
        <p:txBody>
          <a:bodyPr lIns="0" tIns="0" rIns="0" bIns="0" rtlCol="0" anchor="t">
            <a:spAutoFit/>
          </a:bodyPr>
          <a:lstStyle/>
          <a:p>
            <a:pPr>
              <a:lnSpc>
                <a:spcPts val="9599"/>
              </a:lnSpc>
            </a:pPr>
            <a:r>
              <a:rPr lang="en-US" sz="7999">
                <a:solidFill>
                  <a:srgbClr val="F0F2F6"/>
                </a:solidFill>
                <a:latin typeface="HK Grotesk Bold"/>
              </a:rPr>
              <a:t>Introduction</a:t>
            </a:r>
          </a:p>
        </p:txBody>
      </p:sp>
      <p:pic>
        <p:nvPicPr>
          <p:cNvPr id="5"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96215" y="892473"/>
            <a:ext cx="1481679" cy="1481679"/>
          </a:xfrm>
          <a:prstGeom prst="rect">
            <a:avLst/>
          </a:prstGeom>
        </p:spPr>
      </p:pic>
      <p:grpSp>
        <p:nvGrpSpPr>
          <p:cNvPr id="14" name="Group 14"/>
          <p:cNvGrpSpPr/>
          <p:nvPr/>
        </p:nvGrpSpPr>
        <p:grpSpPr>
          <a:xfrm rot="-5400000">
            <a:off x="15321896" y="7320896"/>
            <a:ext cx="2968478" cy="2963729"/>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16" name="Picture 1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grpSp>
        <p:nvGrpSpPr>
          <p:cNvPr id="20" name="Group 20"/>
          <p:cNvGrpSpPr/>
          <p:nvPr/>
        </p:nvGrpSpPr>
        <p:grpSpPr>
          <a:xfrm>
            <a:off x="4675554" y="7297090"/>
            <a:ext cx="3477846" cy="629706"/>
            <a:chOff x="0" y="-28575"/>
            <a:chExt cx="4637128" cy="839607"/>
          </a:xfrm>
        </p:grpSpPr>
        <p:sp>
          <p:nvSpPr>
            <p:cNvPr id="21" name="TextBox 21"/>
            <p:cNvSpPr txBox="1"/>
            <p:nvPr/>
          </p:nvSpPr>
          <p:spPr>
            <a:xfrm>
              <a:off x="0" y="-28575"/>
              <a:ext cx="4637128" cy="462947"/>
            </a:xfrm>
            <a:prstGeom prst="rect">
              <a:avLst/>
            </a:prstGeom>
          </p:spPr>
          <p:txBody>
            <a:bodyPr lIns="0" tIns="0" rIns="0" bIns="0" rtlCol="0" anchor="t">
              <a:spAutoFit/>
            </a:bodyPr>
            <a:lstStyle/>
            <a:p>
              <a:pPr algn="ctr">
                <a:lnSpc>
                  <a:spcPts val="2834"/>
                </a:lnSpc>
              </a:pPr>
              <a:r>
                <a:rPr lang="en-US" sz="2024" dirty="0">
                  <a:solidFill>
                    <a:srgbClr val="000000"/>
                  </a:solidFill>
                  <a:latin typeface="League Spartan"/>
                </a:rPr>
                <a:t>YONATHAN SUMAMO</a:t>
              </a:r>
            </a:p>
          </p:txBody>
        </p:sp>
        <p:sp>
          <p:nvSpPr>
            <p:cNvPr id="22" name="TextBox 22"/>
            <p:cNvSpPr txBox="1"/>
            <p:nvPr/>
          </p:nvSpPr>
          <p:spPr>
            <a:xfrm>
              <a:off x="0" y="362618"/>
              <a:ext cx="4637128" cy="448414"/>
            </a:xfrm>
            <a:prstGeom prst="rect">
              <a:avLst/>
            </a:prstGeom>
          </p:spPr>
          <p:txBody>
            <a:bodyPr lIns="0" tIns="0" rIns="0" bIns="0" rtlCol="0" anchor="t">
              <a:spAutoFit/>
            </a:bodyPr>
            <a:lstStyle/>
            <a:p>
              <a:pPr algn="ctr">
                <a:lnSpc>
                  <a:spcPts val="2834"/>
                </a:lnSpc>
              </a:pPr>
              <a:r>
                <a:rPr lang="en-US" sz="2024" dirty="0">
                  <a:solidFill>
                    <a:srgbClr val="000000"/>
                  </a:solidFill>
                  <a:latin typeface="Open Sans"/>
                </a:rPr>
                <a:t>Senior Consultant</a:t>
              </a:r>
            </a:p>
          </p:txBody>
        </p:sp>
      </p:grpSp>
      <p:grpSp>
        <p:nvGrpSpPr>
          <p:cNvPr id="26" name="Group 26"/>
          <p:cNvGrpSpPr/>
          <p:nvPr/>
        </p:nvGrpSpPr>
        <p:grpSpPr>
          <a:xfrm>
            <a:off x="9983533" y="7270003"/>
            <a:ext cx="3122867" cy="683337"/>
            <a:chOff x="0" y="-47625"/>
            <a:chExt cx="4163823" cy="911115"/>
          </a:xfrm>
        </p:grpSpPr>
        <p:sp>
          <p:nvSpPr>
            <p:cNvPr id="27" name="TextBox 27"/>
            <p:cNvSpPr txBox="1"/>
            <p:nvPr/>
          </p:nvSpPr>
          <p:spPr>
            <a:xfrm>
              <a:off x="0" y="-47625"/>
              <a:ext cx="4163823" cy="494922"/>
            </a:xfrm>
            <a:prstGeom prst="rect">
              <a:avLst/>
            </a:prstGeom>
          </p:spPr>
          <p:txBody>
            <a:bodyPr lIns="0" tIns="0" rIns="0" bIns="0" rtlCol="0" anchor="t">
              <a:spAutoFit/>
            </a:bodyPr>
            <a:lstStyle/>
            <a:p>
              <a:pPr algn="ctr">
                <a:lnSpc>
                  <a:spcPts val="3007"/>
                </a:lnSpc>
              </a:pPr>
              <a:r>
                <a:rPr lang="en-US" sz="2148" dirty="0">
                  <a:solidFill>
                    <a:srgbClr val="000000"/>
                  </a:solidFill>
                  <a:latin typeface="League Spartan"/>
                </a:rPr>
                <a:t>JORDAN PINKSTER</a:t>
              </a:r>
            </a:p>
          </p:txBody>
        </p:sp>
        <p:sp>
          <p:nvSpPr>
            <p:cNvPr id="28" name="TextBox 28"/>
            <p:cNvSpPr txBox="1"/>
            <p:nvPr/>
          </p:nvSpPr>
          <p:spPr>
            <a:xfrm>
              <a:off x="0" y="384120"/>
              <a:ext cx="4163823" cy="479370"/>
            </a:xfrm>
            <a:prstGeom prst="rect">
              <a:avLst/>
            </a:prstGeom>
          </p:spPr>
          <p:txBody>
            <a:bodyPr lIns="0" tIns="0" rIns="0" bIns="0" rtlCol="0" anchor="t">
              <a:spAutoFit/>
            </a:bodyPr>
            <a:lstStyle/>
            <a:p>
              <a:pPr algn="ctr">
                <a:lnSpc>
                  <a:spcPts val="3007"/>
                </a:lnSpc>
              </a:pPr>
              <a:r>
                <a:rPr lang="en-US" sz="2148" dirty="0">
                  <a:solidFill>
                    <a:srgbClr val="000000"/>
                  </a:solidFill>
                  <a:latin typeface="Open Sans"/>
                </a:rPr>
                <a:t>Senior Consultant</a:t>
              </a:r>
            </a:p>
          </p:txBody>
        </p:sp>
      </p:grpSp>
      <p:pic>
        <p:nvPicPr>
          <p:cNvPr id="3" name="Picture 2">
            <a:extLst>
              <a:ext uri="{FF2B5EF4-FFF2-40B4-BE49-F238E27FC236}">
                <a16:creationId xmlns:a16="http://schemas.microsoft.com/office/drawing/2014/main" id="{684C86A6-98C3-403A-892B-AA3404F4A1EC}"/>
              </a:ext>
            </a:extLst>
          </p:cNvPr>
          <p:cNvPicPr>
            <a:picLocks noChangeAspect="1"/>
          </p:cNvPicPr>
          <p:nvPr/>
        </p:nvPicPr>
        <p:blipFill>
          <a:blip r:embed="rId4"/>
          <a:stretch>
            <a:fillRect/>
          </a:stretch>
        </p:blipFill>
        <p:spPr>
          <a:xfrm>
            <a:off x="5319102" y="4547440"/>
            <a:ext cx="2190750" cy="2362200"/>
          </a:xfrm>
          <a:prstGeom prst="rect">
            <a:avLst/>
          </a:prstGeom>
        </p:spPr>
      </p:pic>
      <p:pic>
        <p:nvPicPr>
          <p:cNvPr id="6" name="Picture 5">
            <a:extLst>
              <a:ext uri="{FF2B5EF4-FFF2-40B4-BE49-F238E27FC236}">
                <a16:creationId xmlns:a16="http://schemas.microsoft.com/office/drawing/2014/main" id="{F2055577-A7EA-43A0-8061-2A6CB78ED7CB}"/>
              </a:ext>
            </a:extLst>
          </p:cNvPr>
          <p:cNvPicPr>
            <a:picLocks noChangeAspect="1"/>
          </p:cNvPicPr>
          <p:nvPr/>
        </p:nvPicPr>
        <p:blipFill>
          <a:blip r:embed="rId5"/>
          <a:stretch>
            <a:fillRect/>
          </a:stretch>
        </p:blipFill>
        <p:spPr>
          <a:xfrm>
            <a:off x="10468641" y="4547440"/>
            <a:ext cx="2152650" cy="2324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19200" y="1577821"/>
            <a:ext cx="8600073" cy="1261627"/>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Overview</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4" name="TextBox 4"/>
          <p:cNvSpPr txBox="1"/>
          <p:nvPr/>
        </p:nvSpPr>
        <p:spPr>
          <a:xfrm>
            <a:off x="8974660" y="1056734"/>
            <a:ext cx="7543800" cy="4347472"/>
          </a:xfrm>
          <a:prstGeom prst="rect">
            <a:avLst/>
          </a:prstGeom>
        </p:spPr>
        <p:txBody>
          <a:bodyPr wrap="square" lIns="0" tIns="0" rIns="0" bIns="0" rtlCol="0" anchor="t">
            <a:spAutoFit/>
          </a:bodyPr>
          <a:lstStyle/>
          <a:p>
            <a:pPr marL="395372" lvl="1" indent="-197686">
              <a:lnSpc>
                <a:spcPts val="4909"/>
              </a:lnSpc>
              <a:buFont typeface="Arial"/>
              <a:buChar char="•"/>
            </a:pPr>
            <a:r>
              <a:rPr lang="en-US" sz="3200" dirty="0">
                <a:solidFill>
                  <a:srgbClr val="000000"/>
                </a:solidFill>
                <a:latin typeface="Open Sans"/>
              </a:rPr>
              <a:t>Political Landscape and Agenda</a:t>
            </a:r>
          </a:p>
          <a:p>
            <a:pPr marL="197686" lvl="1">
              <a:lnSpc>
                <a:spcPts val="4909"/>
              </a:lnSpc>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How It Works </a:t>
            </a:r>
          </a:p>
          <a:p>
            <a:pPr marL="197686" lvl="1">
              <a:lnSpc>
                <a:spcPts val="4909"/>
              </a:lnSpc>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Effective Engagement 101</a:t>
            </a:r>
          </a:p>
          <a:p>
            <a:pPr marL="197686" lvl="1">
              <a:lnSpc>
                <a:spcPts val="4909"/>
              </a:lnSpc>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Next Steps and Q+A</a:t>
            </a:r>
          </a:p>
        </p:txBody>
      </p:sp>
    </p:spTree>
    <p:extLst>
      <p:ext uri="{BB962C8B-B14F-4D97-AF65-F5344CB8AC3E}">
        <p14:creationId xmlns:p14="http://schemas.microsoft.com/office/powerpoint/2010/main" val="390099110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19200" y="1577821"/>
            <a:ext cx="8600073" cy="3754554"/>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Respond.</a:t>
            </a:r>
          </a:p>
          <a:p>
            <a:pPr>
              <a:lnSpc>
                <a:spcPts val="9600"/>
              </a:lnSpc>
            </a:pPr>
            <a:r>
              <a:rPr lang="en-US" sz="8800" dirty="0">
                <a:solidFill>
                  <a:srgbClr val="2A86BB"/>
                </a:solidFill>
                <a:latin typeface="HK Grotesk Bold"/>
              </a:rPr>
              <a:t>Rebuild.</a:t>
            </a:r>
          </a:p>
          <a:p>
            <a:pPr>
              <a:lnSpc>
                <a:spcPts val="9600"/>
              </a:lnSpc>
            </a:pPr>
            <a:r>
              <a:rPr lang="en-US" sz="8800" dirty="0">
                <a:solidFill>
                  <a:srgbClr val="2A86BB"/>
                </a:solidFill>
                <a:latin typeface="HK Grotesk Bold"/>
              </a:rPr>
              <a:t>Reimagine.</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4" name="TextBox 4"/>
          <p:cNvSpPr txBox="1"/>
          <p:nvPr/>
        </p:nvSpPr>
        <p:spPr>
          <a:xfrm>
            <a:off x="8468727" y="2654765"/>
            <a:ext cx="7543800" cy="3090718"/>
          </a:xfrm>
          <a:prstGeom prst="rect">
            <a:avLst/>
          </a:prstGeom>
        </p:spPr>
        <p:txBody>
          <a:bodyPr wrap="square" lIns="0" tIns="0" rIns="0" bIns="0" rtlCol="0" anchor="t">
            <a:spAutoFit/>
          </a:bodyPr>
          <a:lstStyle/>
          <a:p>
            <a:pPr marL="395372" lvl="1" indent="-197686">
              <a:lnSpc>
                <a:spcPts val="4909"/>
              </a:lnSpc>
              <a:buFont typeface="Arial"/>
              <a:buChar char="•"/>
            </a:pPr>
            <a:r>
              <a:rPr lang="en-US" sz="3200" dirty="0">
                <a:solidFill>
                  <a:srgbClr val="000000"/>
                </a:solidFill>
                <a:latin typeface="Open Sans"/>
              </a:rPr>
              <a:t>All levels of government considering a form of this approach</a:t>
            </a:r>
          </a:p>
          <a:p>
            <a:pPr marL="395372" lvl="1" indent="-197686">
              <a:lnSpc>
                <a:spcPts val="4909"/>
              </a:lnSpc>
              <a:buFont typeface="Arial"/>
              <a:buChar char="•"/>
            </a:pPr>
            <a:endParaRPr lang="en-US" sz="3200" dirty="0">
              <a:solidFill>
                <a:srgbClr val="000000"/>
              </a:solidFill>
              <a:latin typeface="Open Sans"/>
            </a:endParaRPr>
          </a:p>
          <a:p>
            <a:pPr marL="395372" lvl="1" indent="-197686">
              <a:lnSpc>
                <a:spcPts val="4909"/>
              </a:lnSpc>
              <a:buFont typeface="Arial"/>
              <a:buChar char="•"/>
            </a:pPr>
            <a:r>
              <a:rPr lang="en-US" sz="3200" dirty="0">
                <a:solidFill>
                  <a:srgbClr val="000000"/>
                </a:solidFill>
                <a:latin typeface="Open Sans"/>
              </a:rPr>
              <a:t>At different stages, but governments are coming to the same conclusion: </a:t>
            </a:r>
            <a:endParaRPr lang="en-US" sz="3200" i="1" dirty="0">
              <a:solidFill>
                <a:srgbClr val="000000"/>
              </a:solidFill>
              <a:latin typeface="Open Sans"/>
            </a:endParaRPr>
          </a:p>
        </p:txBody>
      </p:sp>
      <p:sp>
        <p:nvSpPr>
          <p:cNvPr id="10" name="Rectangle 9">
            <a:extLst>
              <a:ext uri="{FF2B5EF4-FFF2-40B4-BE49-F238E27FC236}">
                <a16:creationId xmlns:a16="http://schemas.microsoft.com/office/drawing/2014/main" id="{C42E5288-9FB0-4AAA-A29D-BC2FE327AE5C}"/>
              </a:ext>
            </a:extLst>
          </p:cNvPr>
          <p:cNvSpPr/>
          <p:nvPr/>
        </p:nvSpPr>
        <p:spPr>
          <a:xfrm>
            <a:off x="8487777" y="6366361"/>
            <a:ext cx="8600073" cy="1323439"/>
          </a:xfrm>
          <a:prstGeom prst="rect">
            <a:avLst/>
          </a:prstGeom>
        </p:spPr>
        <p:txBody>
          <a:bodyPr wrap="square">
            <a:spAutoFit/>
          </a:bodyPr>
          <a:lstStyle/>
          <a:p>
            <a:r>
              <a:rPr lang="en-US" sz="4000" dirty="0">
                <a:solidFill>
                  <a:schemeClr val="accent6"/>
                </a:solidFill>
                <a:latin typeface="League Spartan" panose="020B0604020202020204" charset="0"/>
              </a:rPr>
              <a:t>it’s time to reimagine our approach and service-delivery</a:t>
            </a:r>
            <a:endParaRPr lang="en-CA" sz="4000" dirty="0">
              <a:solidFill>
                <a:schemeClr val="accent6"/>
              </a:solidFill>
              <a:latin typeface="League Spartan" panose="020B0604020202020204" charset="0"/>
            </a:endParaRPr>
          </a:p>
        </p:txBody>
      </p:sp>
    </p:spTree>
    <p:extLst>
      <p:ext uri="{BB962C8B-B14F-4D97-AF65-F5344CB8AC3E}">
        <p14:creationId xmlns:p14="http://schemas.microsoft.com/office/powerpoint/2010/main" val="119748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95400" y="1419660"/>
            <a:ext cx="10439400" cy="2492734"/>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The Landscape </a:t>
            </a:r>
          </a:p>
          <a:p>
            <a:pPr>
              <a:lnSpc>
                <a:spcPts val="9600"/>
              </a:lnSpc>
            </a:pPr>
            <a:r>
              <a:rPr lang="en-US" sz="8800" dirty="0">
                <a:solidFill>
                  <a:srgbClr val="2A86BB"/>
                </a:solidFill>
                <a:latin typeface="HK Grotesk Bold"/>
              </a:rPr>
              <a:t>and Agenda</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Tree>
    <p:extLst>
      <p:ext uri="{BB962C8B-B14F-4D97-AF65-F5344CB8AC3E}">
        <p14:creationId xmlns:p14="http://schemas.microsoft.com/office/powerpoint/2010/main" val="254652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377851" y="0"/>
            <a:ext cx="7910149" cy="8802761"/>
          </a:xfrm>
          <a:prstGeom prst="rect">
            <a:avLst/>
          </a:prstGeom>
        </p:spPr>
      </p:pic>
      <p:sp>
        <p:nvSpPr>
          <p:cNvPr id="3" name="AutoShape 3"/>
          <p:cNvSpPr/>
          <p:nvPr/>
        </p:nvSpPr>
        <p:spPr>
          <a:xfrm>
            <a:off x="0" y="8775001"/>
            <a:ext cx="18288000" cy="1511999"/>
          </a:xfrm>
          <a:prstGeom prst="rect">
            <a:avLst/>
          </a:prstGeom>
          <a:solidFill>
            <a:srgbClr val="2A86BB"/>
          </a:solidFill>
        </p:spPr>
      </p:sp>
      <p:grpSp>
        <p:nvGrpSpPr>
          <p:cNvPr id="4" name="Group 4"/>
          <p:cNvGrpSpPr/>
          <p:nvPr/>
        </p:nvGrpSpPr>
        <p:grpSpPr>
          <a:xfrm rot="-5400000">
            <a:off x="15321896" y="7320896"/>
            <a:ext cx="2968478" cy="2963729"/>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9" name="TextBox 4">
            <a:extLst>
              <a:ext uri="{FF2B5EF4-FFF2-40B4-BE49-F238E27FC236}">
                <a16:creationId xmlns:a16="http://schemas.microsoft.com/office/drawing/2014/main" id="{CD415FF8-FFEE-4EE2-A6A7-975C5E021EF9}"/>
              </a:ext>
            </a:extLst>
          </p:cNvPr>
          <p:cNvSpPr txBox="1"/>
          <p:nvPr/>
        </p:nvSpPr>
        <p:spPr>
          <a:xfrm>
            <a:off x="851246" y="3388386"/>
            <a:ext cx="9342898" cy="4334263"/>
          </a:xfrm>
          <a:prstGeom prst="rect">
            <a:avLst/>
          </a:prstGeom>
        </p:spPr>
        <p:txBody>
          <a:bodyPr wrap="square" lIns="0" tIns="0" rIns="0" bIns="0" rtlCol="0" anchor="t">
            <a:spAutoFit/>
          </a:bodyPr>
          <a:lstStyle/>
          <a:p>
            <a:pPr marL="395372" lvl="1" indent="-197686">
              <a:lnSpc>
                <a:spcPts val="4909"/>
              </a:lnSpc>
              <a:buFont typeface="Arial"/>
              <a:buChar char="•"/>
            </a:pPr>
            <a:r>
              <a:rPr lang="en-US" sz="2800" dirty="0">
                <a:solidFill>
                  <a:srgbClr val="000000"/>
                </a:solidFill>
                <a:latin typeface="Open Sans"/>
              </a:rPr>
              <a:t>Province looking to return to agenda after shifting focus to COVID response </a:t>
            </a:r>
          </a:p>
          <a:p>
            <a:pPr marL="197686" lvl="1">
              <a:lnSpc>
                <a:spcPts val="4909"/>
              </a:lnSpc>
            </a:pPr>
            <a:endParaRPr lang="en-US" sz="2800" dirty="0">
              <a:solidFill>
                <a:srgbClr val="000000"/>
              </a:solidFill>
              <a:latin typeface="Open Sans"/>
            </a:endParaRPr>
          </a:p>
          <a:p>
            <a:pPr marL="395372" lvl="1" indent="-197686">
              <a:lnSpc>
                <a:spcPts val="4909"/>
              </a:lnSpc>
              <a:buFont typeface="Arial"/>
              <a:buChar char="•"/>
            </a:pPr>
            <a:r>
              <a:rPr lang="en-US" sz="2800" dirty="0">
                <a:solidFill>
                  <a:srgbClr val="000000"/>
                </a:solidFill>
                <a:latin typeface="Open Sans"/>
              </a:rPr>
              <a:t>Platform promises of “Jobs, Economy, Pipelines” have hit stumbling blocks</a:t>
            </a:r>
          </a:p>
          <a:p>
            <a:pPr marL="197686" lvl="1">
              <a:lnSpc>
                <a:spcPts val="4909"/>
              </a:lnSpc>
            </a:pPr>
            <a:endParaRPr lang="en-US" sz="2800" dirty="0">
              <a:solidFill>
                <a:srgbClr val="000000"/>
              </a:solidFill>
              <a:latin typeface="Open Sans"/>
            </a:endParaRPr>
          </a:p>
          <a:p>
            <a:pPr marL="395372" lvl="1" indent="-197686">
              <a:lnSpc>
                <a:spcPts val="4909"/>
              </a:lnSpc>
              <a:buFont typeface="Arial"/>
              <a:buChar char="•"/>
            </a:pPr>
            <a:r>
              <a:rPr lang="en-US" sz="2800" dirty="0">
                <a:solidFill>
                  <a:srgbClr val="000000"/>
                </a:solidFill>
                <a:latin typeface="Open Sans"/>
              </a:rPr>
              <a:t>“Fiscal reckoning” ahead of next budget</a:t>
            </a:r>
          </a:p>
        </p:txBody>
      </p:sp>
      <p:sp>
        <p:nvSpPr>
          <p:cNvPr id="10" name="TextBox 6">
            <a:extLst>
              <a:ext uri="{FF2B5EF4-FFF2-40B4-BE49-F238E27FC236}">
                <a16:creationId xmlns:a16="http://schemas.microsoft.com/office/drawing/2014/main" id="{EB93EE74-45BB-44D7-ABA4-D7AE644D5E69}"/>
              </a:ext>
            </a:extLst>
          </p:cNvPr>
          <p:cNvSpPr txBox="1"/>
          <p:nvPr/>
        </p:nvSpPr>
        <p:spPr>
          <a:xfrm>
            <a:off x="1028700" y="749208"/>
            <a:ext cx="8115300" cy="2462213"/>
          </a:xfrm>
          <a:prstGeom prst="rect">
            <a:avLst/>
          </a:prstGeom>
        </p:spPr>
        <p:txBody>
          <a:bodyPr lIns="0" tIns="0" rIns="0" bIns="0" rtlCol="0" anchor="t">
            <a:spAutoFit/>
          </a:bodyPr>
          <a:lstStyle/>
          <a:p>
            <a:pPr>
              <a:lnSpc>
                <a:spcPts val="9600"/>
              </a:lnSpc>
            </a:pPr>
            <a:r>
              <a:rPr lang="en-US" sz="8000" dirty="0">
                <a:solidFill>
                  <a:srgbClr val="2A86BB"/>
                </a:solidFill>
                <a:latin typeface="HK Grotesk Bold"/>
              </a:rPr>
              <a:t>Current landscape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377851" y="0"/>
            <a:ext cx="7910149" cy="8802761"/>
          </a:xfrm>
          <a:prstGeom prst="rect">
            <a:avLst/>
          </a:prstGeom>
        </p:spPr>
      </p:pic>
      <p:sp>
        <p:nvSpPr>
          <p:cNvPr id="3" name="AutoShape 3"/>
          <p:cNvSpPr/>
          <p:nvPr/>
        </p:nvSpPr>
        <p:spPr>
          <a:xfrm>
            <a:off x="0" y="8775001"/>
            <a:ext cx="18288000" cy="1511999"/>
          </a:xfrm>
          <a:prstGeom prst="rect">
            <a:avLst/>
          </a:prstGeom>
          <a:solidFill>
            <a:srgbClr val="2A86BB"/>
          </a:solidFill>
        </p:spPr>
      </p:sp>
      <p:grpSp>
        <p:nvGrpSpPr>
          <p:cNvPr id="4" name="Group 4"/>
          <p:cNvGrpSpPr/>
          <p:nvPr/>
        </p:nvGrpSpPr>
        <p:grpSpPr>
          <a:xfrm rot="-5400000">
            <a:off x="15321896" y="7320896"/>
            <a:ext cx="2968478" cy="2963729"/>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
        <p:nvSpPr>
          <p:cNvPr id="9" name="TextBox 4">
            <a:extLst>
              <a:ext uri="{FF2B5EF4-FFF2-40B4-BE49-F238E27FC236}">
                <a16:creationId xmlns:a16="http://schemas.microsoft.com/office/drawing/2014/main" id="{6CD76E97-2B8B-4C0B-BA88-49E1A06D3B75}"/>
              </a:ext>
            </a:extLst>
          </p:cNvPr>
          <p:cNvSpPr txBox="1"/>
          <p:nvPr/>
        </p:nvSpPr>
        <p:spPr>
          <a:xfrm>
            <a:off x="851246" y="3388386"/>
            <a:ext cx="9130954" cy="3705886"/>
          </a:xfrm>
          <a:prstGeom prst="rect">
            <a:avLst/>
          </a:prstGeom>
        </p:spPr>
        <p:txBody>
          <a:bodyPr wrap="square" lIns="0" tIns="0" rIns="0" bIns="0" rtlCol="0" anchor="t">
            <a:spAutoFit/>
          </a:bodyPr>
          <a:lstStyle/>
          <a:p>
            <a:pPr marL="395372" lvl="1" indent="-197686">
              <a:lnSpc>
                <a:spcPts val="4909"/>
              </a:lnSpc>
              <a:buFont typeface="Arial"/>
              <a:buChar char="•"/>
            </a:pPr>
            <a:r>
              <a:rPr lang="en-US" sz="2800" dirty="0">
                <a:solidFill>
                  <a:srgbClr val="000000"/>
                </a:solidFill>
                <a:latin typeface="Open Sans"/>
              </a:rPr>
              <a:t>Fiscal Update released in August, to be followed by Fall Fiscal Update in November</a:t>
            </a:r>
          </a:p>
          <a:p>
            <a:pPr marL="395372" lvl="1" indent="-197686">
              <a:lnSpc>
                <a:spcPts val="4909"/>
              </a:lnSpc>
              <a:buFont typeface="Arial"/>
              <a:buChar char="•"/>
            </a:pPr>
            <a:endParaRPr lang="en-US" sz="2800" dirty="0">
              <a:solidFill>
                <a:srgbClr val="000000"/>
              </a:solidFill>
              <a:latin typeface="Open Sans"/>
            </a:endParaRPr>
          </a:p>
          <a:p>
            <a:pPr marL="395372" lvl="1" indent="-197686">
              <a:lnSpc>
                <a:spcPts val="4909"/>
              </a:lnSpc>
              <a:buFont typeface="Arial"/>
              <a:buChar char="•"/>
            </a:pPr>
            <a:r>
              <a:rPr lang="en-US" sz="2800" dirty="0">
                <a:solidFill>
                  <a:srgbClr val="000000"/>
                </a:solidFill>
                <a:latin typeface="Open Sans"/>
              </a:rPr>
              <a:t>Legislature Fall Session has begun</a:t>
            </a:r>
          </a:p>
          <a:p>
            <a:pPr marL="395372" lvl="1" indent="-197686">
              <a:lnSpc>
                <a:spcPts val="4909"/>
              </a:lnSpc>
              <a:buFont typeface="Arial"/>
              <a:buChar char="•"/>
            </a:pPr>
            <a:endParaRPr lang="en-US" sz="2800" dirty="0">
              <a:solidFill>
                <a:srgbClr val="000000"/>
              </a:solidFill>
              <a:latin typeface="Open Sans"/>
            </a:endParaRPr>
          </a:p>
          <a:p>
            <a:pPr marL="395372" lvl="1" indent="-197686">
              <a:lnSpc>
                <a:spcPts val="4909"/>
              </a:lnSpc>
              <a:buFont typeface="Arial"/>
              <a:buChar char="•"/>
            </a:pPr>
            <a:r>
              <a:rPr lang="en-US" sz="2800" dirty="0">
                <a:solidFill>
                  <a:srgbClr val="000000"/>
                </a:solidFill>
                <a:latin typeface="Open Sans"/>
              </a:rPr>
              <a:t>2021 Budget planning underway </a:t>
            </a:r>
          </a:p>
        </p:txBody>
      </p:sp>
      <p:sp>
        <p:nvSpPr>
          <p:cNvPr id="10" name="TextBox 6">
            <a:extLst>
              <a:ext uri="{FF2B5EF4-FFF2-40B4-BE49-F238E27FC236}">
                <a16:creationId xmlns:a16="http://schemas.microsoft.com/office/drawing/2014/main" id="{11936BD2-E00C-410F-8D51-F629DF7E9385}"/>
              </a:ext>
            </a:extLst>
          </p:cNvPr>
          <p:cNvSpPr txBox="1"/>
          <p:nvPr/>
        </p:nvSpPr>
        <p:spPr>
          <a:xfrm>
            <a:off x="1028700" y="749208"/>
            <a:ext cx="8115300" cy="2462213"/>
          </a:xfrm>
          <a:prstGeom prst="rect">
            <a:avLst/>
          </a:prstGeom>
        </p:spPr>
        <p:txBody>
          <a:bodyPr lIns="0" tIns="0" rIns="0" bIns="0" rtlCol="0" anchor="t">
            <a:spAutoFit/>
          </a:bodyPr>
          <a:lstStyle/>
          <a:p>
            <a:pPr>
              <a:lnSpc>
                <a:spcPts val="9600"/>
              </a:lnSpc>
            </a:pPr>
            <a:r>
              <a:rPr lang="en-US" sz="8000" dirty="0">
                <a:solidFill>
                  <a:srgbClr val="2A86BB"/>
                </a:solidFill>
                <a:latin typeface="HK Grotesk Bold"/>
              </a:rPr>
              <a:t>On the Alberta </a:t>
            </a:r>
          </a:p>
          <a:p>
            <a:pPr>
              <a:lnSpc>
                <a:spcPts val="9600"/>
              </a:lnSpc>
            </a:pPr>
            <a:r>
              <a:rPr lang="en-US" sz="8000" dirty="0">
                <a:solidFill>
                  <a:srgbClr val="2A86BB"/>
                </a:solidFill>
                <a:latin typeface="HK Grotesk Bold"/>
              </a:rPr>
              <a:t>horizon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rgbClr val="2A86BB"/>
          </a:solidFill>
        </p:spPr>
      </p:sp>
      <p:sp>
        <p:nvSpPr>
          <p:cNvPr id="6" name="TextBox 6"/>
          <p:cNvSpPr txBox="1"/>
          <p:nvPr/>
        </p:nvSpPr>
        <p:spPr>
          <a:xfrm>
            <a:off x="1295400" y="1419660"/>
            <a:ext cx="9220200" cy="1261627"/>
          </a:xfrm>
          <a:prstGeom prst="rect">
            <a:avLst/>
          </a:prstGeom>
        </p:spPr>
        <p:txBody>
          <a:bodyPr wrap="square" lIns="0" tIns="0" rIns="0" bIns="0" rtlCol="0" anchor="t">
            <a:spAutoFit/>
          </a:bodyPr>
          <a:lstStyle/>
          <a:p>
            <a:pPr>
              <a:lnSpc>
                <a:spcPts val="9600"/>
              </a:lnSpc>
            </a:pPr>
            <a:r>
              <a:rPr lang="en-US" sz="8800" dirty="0">
                <a:solidFill>
                  <a:srgbClr val="2A86BB"/>
                </a:solidFill>
                <a:latin typeface="HK Grotesk Bold"/>
              </a:rPr>
              <a:t>How it Works</a:t>
            </a:r>
          </a:p>
        </p:txBody>
      </p:sp>
      <p:grpSp>
        <p:nvGrpSpPr>
          <p:cNvPr id="7" name="Group 7"/>
          <p:cNvGrpSpPr/>
          <p:nvPr/>
        </p:nvGrpSpPr>
        <p:grpSpPr>
          <a:xfrm rot="-5400000">
            <a:off x="15321896" y="7320896"/>
            <a:ext cx="2968478" cy="2963729"/>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38B6FF"/>
            </a:solidFill>
          </p:spPr>
        </p:sp>
      </p:grpSp>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18460" y="8645955"/>
            <a:ext cx="1481679" cy="1481679"/>
          </a:xfrm>
          <a:prstGeom prst="rect">
            <a:avLst/>
          </a:prstGeom>
        </p:spPr>
      </p:pic>
    </p:spTree>
    <p:extLst>
      <p:ext uri="{BB962C8B-B14F-4D97-AF65-F5344CB8AC3E}">
        <p14:creationId xmlns:p14="http://schemas.microsoft.com/office/powerpoint/2010/main" val="1541903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600a5c9-ddee-4b95-96cd-07193ab2704c">
      <UserInfo>
        <DisplayName>Yonathan Sumamo</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334AC45DD3E745B6430815308F895E" ma:contentTypeVersion="10" ma:contentTypeDescription="Create a new document." ma:contentTypeScope="" ma:versionID="0089caed6437de8e8f5cb573c85898a8">
  <xsd:schema xmlns:xsd="http://www.w3.org/2001/XMLSchema" xmlns:xs="http://www.w3.org/2001/XMLSchema" xmlns:p="http://schemas.microsoft.com/office/2006/metadata/properties" xmlns:ns2="e28fefee-d7a6-407e-9121-54eae1706010" xmlns:ns3="3600a5c9-ddee-4b95-96cd-07193ab2704c" targetNamespace="http://schemas.microsoft.com/office/2006/metadata/properties" ma:root="true" ma:fieldsID="b6b65ae4bb1bf9fa7146f2ee9cde2996" ns2:_="" ns3:_="">
    <xsd:import namespace="e28fefee-d7a6-407e-9121-54eae1706010"/>
    <xsd:import namespace="3600a5c9-ddee-4b95-96cd-07193ab270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fefee-d7a6-407e-9121-54eae1706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00a5c9-ddee-4b95-96cd-07193ab270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C1080-7574-4162-A0A3-033CA7CE587B}">
  <ds:schemaRefs>
    <ds:schemaRef ds:uri="http://purl.org/dc/terms/"/>
    <ds:schemaRef ds:uri="http://schemas.microsoft.com/office/2006/documentManagement/types"/>
    <ds:schemaRef ds:uri="3600a5c9-ddee-4b95-96cd-07193ab2704c"/>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e28fefee-d7a6-407e-9121-54eae1706010"/>
  </ds:schemaRefs>
</ds:datastoreItem>
</file>

<file path=customXml/itemProps2.xml><?xml version="1.0" encoding="utf-8"?>
<ds:datastoreItem xmlns:ds="http://schemas.openxmlformats.org/officeDocument/2006/customXml" ds:itemID="{24A9058D-AB40-46CF-B7B7-FF1758FAF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8fefee-d7a6-407e-9121-54eae1706010"/>
    <ds:schemaRef ds:uri="3600a5c9-ddee-4b95-96cd-07193ab27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39B764-E659-492F-B766-EE3C63E743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13743</TotalTime>
  <Words>490</Words>
  <Application>Microsoft Office PowerPoint</Application>
  <PresentationFormat>Custom</PresentationFormat>
  <Paragraphs>140</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League Spartan</vt:lpstr>
      <vt:lpstr>Clear Sans Regular</vt:lpstr>
      <vt:lpstr>Open Sans</vt:lpstr>
      <vt:lpstr>HK Grotesk Bold</vt:lpstr>
      <vt:lpstr>Locator</vt:lpstr>
      <vt:lpstr>HK Grotesk Light Bold</vt:lpstr>
      <vt:lpstr>Arial</vt:lpstr>
      <vt:lpstr>HK Grotesk Light</vt:lpstr>
      <vt:lpstr>Calibri</vt:lpstr>
      <vt:lpstr>HK Grotesk Medium</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German_chamber</dc:title>
  <dc:creator>Pamela Smith</dc:creator>
  <cp:lastModifiedBy>Yonathan Sumamo</cp:lastModifiedBy>
  <cp:revision>140</cp:revision>
  <cp:lastPrinted>2020-11-04T03:25:51Z</cp:lastPrinted>
  <dcterms:created xsi:type="dcterms:W3CDTF">2006-08-16T00:00:00Z</dcterms:created>
  <dcterms:modified xsi:type="dcterms:W3CDTF">2020-11-04T03:44:59Z</dcterms:modified>
  <dc:identifier>DAD7miIkebs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0x010100BB334AC45DD3E745B6430815308F895E</vt:lpwstr>
  </property>
</Properties>
</file>